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4"/>
  </p:notesMasterIdLst>
  <p:sldIdLst>
    <p:sldId id="341" r:id="rId2"/>
    <p:sldId id="342" r:id="rId3"/>
    <p:sldId id="343" r:id="rId4"/>
    <p:sldId id="400" r:id="rId5"/>
    <p:sldId id="401" r:id="rId6"/>
    <p:sldId id="402" r:id="rId7"/>
    <p:sldId id="403" r:id="rId8"/>
    <p:sldId id="262" r:id="rId9"/>
    <p:sldId id="404" r:id="rId10"/>
    <p:sldId id="261" r:id="rId11"/>
    <p:sldId id="414" r:id="rId12"/>
    <p:sldId id="415" r:id="rId13"/>
    <p:sldId id="345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5" r:id="rId24"/>
    <p:sldId id="356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67" r:id="rId36"/>
    <p:sldId id="368" r:id="rId37"/>
    <p:sldId id="369" r:id="rId38"/>
    <p:sldId id="370" r:id="rId39"/>
    <p:sldId id="371" r:id="rId40"/>
    <p:sldId id="372" r:id="rId41"/>
    <p:sldId id="373" r:id="rId42"/>
    <p:sldId id="374" r:id="rId43"/>
    <p:sldId id="375" r:id="rId44"/>
    <p:sldId id="376" r:id="rId45"/>
    <p:sldId id="377" r:id="rId46"/>
    <p:sldId id="378" r:id="rId47"/>
    <p:sldId id="379" r:id="rId48"/>
    <p:sldId id="380" r:id="rId49"/>
    <p:sldId id="381" r:id="rId50"/>
    <p:sldId id="382" r:id="rId51"/>
    <p:sldId id="383" r:id="rId52"/>
    <p:sldId id="384" r:id="rId53"/>
    <p:sldId id="385" r:id="rId54"/>
    <p:sldId id="386" r:id="rId55"/>
    <p:sldId id="387" r:id="rId56"/>
    <p:sldId id="388" r:id="rId57"/>
    <p:sldId id="389" r:id="rId58"/>
    <p:sldId id="390" r:id="rId59"/>
    <p:sldId id="279" r:id="rId60"/>
    <p:sldId id="269" r:id="rId61"/>
    <p:sldId id="268" r:id="rId62"/>
    <p:sldId id="280" r:id="rId63"/>
    <p:sldId id="271" r:id="rId64"/>
    <p:sldId id="405" r:id="rId65"/>
    <p:sldId id="281" r:id="rId66"/>
    <p:sldId id="406" r:id="rId67"/>
    <p:sldId id="407" r:id="rId68"/>
    <p:sldId id="408" r:id="rId69"/>
    <p:sldId id="410" r:id="rId70"/>
    <p:sldId id="411" r:id="rId71"/>
    <p:sldId id="413" r:id="rId72"/>
    <p:sldId id="282" r:id="rId73"/>
    <p:sldId id="335" r:id="rId74"/>
    <p:sldId id="336" r:id="rId75"/>
    <p:sldId id="412" r:id="rId76"/>
    <p:sldId id="337" r:id="rId77"/>
    <p:sldId id="338" r:id="rId78"/>
    <p:sldId id="339" r:id="rId79"/>
    <p:sldId id="340" r:id="rId80"/>
    <p:sldId id="270" r:id="rId81"/>
    <p:sldId id="285" r:id="rId82"/>
    <p:sldId id="292" r:id="rId83"/>
    <p:sldId id="293" r:id="rId84"/>
    <p:sldId id="294" r:id="rId85"/>
    <p:sldId id="295" r:id="rId86"/>
    <p:sldId id="296" r:id="rId87"/>
    <p:sldId id="297" r:id="rId88"/>
    <p:sldId id="298" r:id="rId89"/>
    <p:sldId id="287" r:id="rId90"/>
    <p:sldId id="289" r:id="rId91"/>
    <p:sldId id="290" r:id="rId92"/>
    <p:sldId id="299" r:id="rId93"/>
    <p:sldId id="300" r:id="rId94"/>
    <p:sldId id="301" r:id="rId95"/>
    <p:sldId id="302" r:id="rId96"/>
    <p:sldId id="303" r:id="rId97"/>
    <p:sldId id="304" r:id="rId98"/>
    <p:sldId id="305" r:id="rId99"/>
    <p:sldId id="306" r:id="rId100"/>
    <p:sldId id="272" r:id="rId101"/>
    <p:sldId id="307" r:id="rId102"/>
    <p:sldId id="333" r:id="rId103"/>
    <p:sldId id="320" r:id="rId104"/>
    <p:sldId id="321" r:id="rId105"/>
    <p:sldId id="322" r:id="rId106"/>
    <p:sldId id="323" r:id="rId107"/>
    <p:sldId id="324" r:id="rId108"/>
    <p:sldId id="325" r:id="rId109"/>
    <p:sldId id="327" r:id="rId110"/>
    <p:sldId id="328" r:id="rId111"/>
    <p:sldId id="329" r:id="rId112"/>
    <p:sldId id="330" r:id="rId113"/>
    <p:sldId id="331" r:id="rId114"/>
    <p:sldId id="332" r:id="rId115"/>
    <p:sldId id="309" r:id="rId116"/>
    <p:sldId id="310" r:id="rId117"/>
    <p:sldId id="308" r:id="rId118"/>
    <p:sldId id="317" r:id="rId119"/>
    <p:sldId id="318" r:id="rId120"/>
    <p:sldId id="409" r:id="rId121"/>
    <p:sldId id="319" r:id="rId122"/>
    <p:sldId id="312" r:id="rId123"/>
    <p:sldId id="313" r:id="rId124"/>
    <p:sldId id="314" r:id="rId125"/>
    <p:sldId id="334" r:id="rId126"/>
    <p:sldId id="395" r:id="rId127"/>
    <p:sldId id="397" r:id="rId128"/>
    <p:sldId id="398" r:id="rId129"/>
    <p:sldId id="396" r:id="rId130"/>
    <p:sldId id="391" r:id="rId131"/>
    <p:sldId id="392" r:id="rId132"/>
    <p:sldId id="394" r:id="rId1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presentação e Introdução" id="{32A8D1E5-BA88-2C44-BD42-7A5D80D98287}">
          <p14:sldIdLst>
            <p14:sldId id="341"/>
          </p14:sldIdLst>
        </p14:section>
        <p14:section name="Base Teórica" id="{CF0B0B3C-4B1D-114D-8BAE-ACD6BE7BC0D6}">
          <p14:sldIdLst>
            <p14:sldId id="342"/>
            <p14:sldId id="343"/>
            <p14:sldId id="400"/>
            <p14:sldId id="401"/>
            <p14:sldId id="402"/>
            <p14:sldId id="403"/>
            <p14:sldId id="262"/>
            <p14:sldId id="404"/>
            <p14:sldId id="261"/>
            <p14:sldId id="414"/>
            <p14:sldId id="415"/>
          </p14:sldIdLst>
        </p14:section>
        <p14:section name="Crowdsourcing: Plataformas e Aplicações" id="{BA383E29-44BE-FD46-B7B3-FB4115C236AD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Hands On" id="{F26E9F56-54C9-1346-BEE5-C68F411D75CB}">
          <p14:sldIdLst>
            <p14:sldId id="279"/>
            <p14:sldId id="269"/>
            <p14:sldId id="268"/>
          </p14:sldIdLst>
        </p14:section>
        <p14:section name="Estudo de Caso" id="{608BDDDF-2671-914E-B381-A8A932485810}">
          <p14:sldIdLst>
            <p14:sldId id="280"/>
          </p14:sldIdLst>
        </p14:section>
        <p14:section name="A Aplicação" id="{E45F804D-6B93-D749-A582-04B911DDB89B}">
          <p14:sldIdLst>
            <p14:sldId id="271"/>
            <p14:sldId id="405"/>
            <p14:sldId id="281"/>
            <p14:sldId id="406"/>
            <p14:sldId id="407"/>
            <p14:sldId id="408"/>
            <p14:sldId id="410"/>
            <p14:sldId id="411"/>
            <p14:sldId id="413"/>
            <p14:sldId id="282"/>
            <p14:sldId id="335"/>
            <p14:sldId id="336"/>
            <p14:sldId id="412"/>
            <p14:sldId id="337"/>
            <p14:sldId id="338"/>
            <p14:sldId id="339"/>
            <p14:sldId id="340"/>
          </p14:sldIdLst>
        </p14:section>
        <p14:section name="Hospedagem" id="{1B09A00B-DE64-794A-B499-21B1FCA20DC9}">
          <p14:sldIdLst>
            <p14:sldId id="270"/>
            <p14:sldId id="285"/>
            <p14:sldId id="292"/>
            <p14:sldId id="293"/>
            <p14:sldId id="294"/>
            <p14:sldId id="295"/>
            <p14:sldId id="296"/>
            <p14:sldId id="297"/>
            <p14:sldId id="298"/>
            <p14:sldId id="287"/>
            <p14:sldId id="289"/>
            <p14:sldId id="290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</p14:sldIdLst>
        </p14:section>
        <p14:section name="Persistência" id="{8283FC85-B657-564A-9449-F4BB662A8720}">
          <p14:sldIdLst>
            <p14:sldId id="272"/>
            <p14:sldId id="307"/>
            <p14:sldId id="333"/>
            <p14:sldId id="320"/>
            <p14:sldId id="321"/>
            <p14:sldId id="322"/>
            <p14:sldId id="323"/>
            <p14:sldId id="324"/>
            <p14:sldId id="325"/>
            <p14:sldId id="327"/>
            <p14:sldId id="328"/>
            <p14:sldId id="329"/>
            <p14:sldId id="330"/>
            <p14:sldId id="331"/>
            <p14:sldId id="332"/>
            <p14:sldId id="309"/>
            <p14:sldId id="310"/>
            <p14:sldId id="308"/>
            <p14:sldId id="317"/>
            <p14:sldId id="318"/>
            <p14:sldId id="409"/>
            <p14:sldId id="319"/>
            <p14:sldId id="312"/>
            <p14:sldId id="313"/>
            <p14:sldId id="314"/>
            <p14:sldId id="334"/>
            <p14:sldId id="395"/>
            <p14:sldId id="397"/>
            <p14:sldId id="398"/>
            <p14:sldId id="396"/>
            <p14:sldId id="391"/>
            <p14:sldId id="392"/>
            <p14:sldId id="3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5"/>
    <p:restoredTop sz="65541"/>
  </p:normalViewPr>
  <p:slideViewPr>
    <p:cSldViewPr snapToGrid="0">
      <p:cViewPr varScale="1">
        <p:scale>
          <a:sx n="64" d="100"/>
          <a:sy n="64" d="100"/>
        </p:scale>
        <p:origin x="11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notesMaster" Target="notesMasters/notesMaster1.xml"/><Relationship Id="rId135" Type="http://schemas.openxmlformats.org/officeDocument/2006/relationships/presProps" Target="presProps.xml"/><Relationship Id="rId136" Type="http://schemas.openxmlformats.org/officeDocument/2006/relationships/viewProps" Target="viewProps.xml"/><Relationship Id="rId137" Type="http://schemas.openxmlformats.org/officeDocument/2006/relationships/theme" Target="theme/theme1.xml"/><Relationship Id="rId13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05E0C-F128-C844-B852-E370DDDA7123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EB04B-72A0-4046-A64C-7E90B26207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1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20628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5704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82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908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9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19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A Human Computation, </a:t>
            </a:r>
            <a:r>
              <a:rPr lang="en-US" baseline="0" dirty="0" err="1"/>
              <a:t>é</a:t>
            </a:r>
            <a:r>
              <a:rPr lang="en-US" baseline="0" dirty="0"/>
              <a:t> um </a:t>
            </a:r>
            <a:r>
              <a:rPr lang="en-US" baseline="0" dirty="0" err="1"/>
              <a:t>paradigma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</a:t>
            </a:r>
            <a:r>
              <a:rPr lang="en-US" baseline="0" dirty="0" err="1"/>
              <a:t>ajuda</a:t>
            </a:r>
            <a:r>
              <a:rPr lang="en-US" baseline="0" dirty="0"/>
              <a:t> a </a:t>
            </a:r>
            <a:r>
              <a:rPr lang="en-US" baseline="0" dirty="0" err="1"/>
              <a:t>identificar</a:t>
            </a:r>
            <a:r>
              <a:rPr lang="en-US" baseline="0" dirty="0"/>
              <a:t>, </a:t>
            </a:r>
            <a:r>
              <a:rPr lang="en-US" baseline="0" dirty="0" err="1"/>
              <a:t>dentro</a:t>
            </a:r>
            <a:r>
              <a:rPr lang="en-US" baseline="0" dirty="0"/>
              <a:t> dos </a:t>
            </a:r>
            <a:r>
              <a:rPr lang="en-US" baseline="0" dirty="0" err="1"/>
              <a:t>problema</a:t>
            </a:r>
            <a:r>
              <a:rPr lang="en-US" baseline="0" dirty="0"/>
              <a:t>,</a:t>
            </a:r>
          </a:p>
          <a:p>
            <a:r>
              <a:rPr lang="en-US" baseline="0" dirty="0"/>
              <a:t>As </a:t>
            </a:r>
            <a:r>
              <a:rPr lang="en-US" baseline="0" dirty="0" err="1"/>
              <a:t>tarefas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podem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automatizadas</a:t>
            </a:r>
            <a:r>
              <a:rPr lang="en-US" baseline="0" dirty="0"/>
              <a:t>, e as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podem</a:t>
            </a:r>
            <a:r>
              <a:rPr lang="en-US" baseline="0" dirty="0"/>
              <a:t>, </a:t>
            </a:r>
            <a:r>
              <a:rPr lang="en-US" baseline="0" dirty="0" err="1"/>
              <a:t>porque</a:t>
            </a:r>
            <a:r>
              <a:rPr lang="en-US" baseline="0" dirty="0"/>
              <a:t> </a:t>
            </a:r>
            <a:r>
              <a:rPr lang="en-US" baseline="0" dirty="0" err="1"/>
              <a:t>requerem</a:t>
            </a:r>
            <a:r>
              <a:rPr lang="en-US" baseline="0" dirty="0"/>
              <a:t> </a:t>
            </a:r>
            <a:r>
              <a:rPr lang="en-US" baseline="0" dirty="0" err="1"/>
              <a:t>inteligência</a:t>
            </a:r>
            <a:r>
              <a:rPr lang="en-US" baseline="0" dirty="0"/>
              <a:t> </a:t>
            </a:r>
            <a:r>
              <a:rPr lang="en-US" baseline="0" dirty="0" err="1"/>
              <a:t>humana</a:t>
            </a:r>
            <a:r>
              <a:rPr lang="en-US" baseline="0" dirty="0"/>
              <a:t> para </a:t>
            </a:r>
            <a:r>
              <a:rPr lang="en-US" baseline="0" dirty="0" err="1"/>
              <a:t>serem</a:t>
            </a:r>
            <a:r>
              <a:rPr lang="en-US" baseline="0" dirty="0"/>
              <a:t> </a:t>
            </a:r>
            <a:r>
              <a:rPr lang="en-US" baseline="0" dirty="0" err="1"/>
              <a:t>realizadas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Nós</a:t>
            </a:r>
            <a:r>
              <a:rPr lang="en-US" baseline="0" dirty="0"/>
              <a:t> </a:t>
            </a:r>
            <a:r>
              <a:rPr lang="en-US" baseline="0" dirty="0" err="1"/>
              <a:t>chamamos</a:t>
            </a:r>
            <a:r>
              <a:rPr lang="en-US" baseline="0" dirty="0"/>
              <a:t> </a:t>
            </a:r>
            <a:r>
              <a:rPr lang="en-US" baseline="0" dirty="0" err="1"/>
              <a:t>estas</a:t>
            </a:r>
            <a:r>
              <a:rPr lang="en-US" baseline="0" dirty="0"/>
              <a:t> </a:t>
            </a:r>
            <a:r>
              <a:rPr lang="en-US" baseline="0" dirty="0" err="1"/>
              <a:t>tarefas</a:t>
            </a:r>
            <a:r>
              <a:rPr lang="en-US" baseline="0" dirty="0"/>
              <a:t> de HITs (Human Intelligence Tasks).</a:t>
            </a:r>
          </a:p>
          <a:p>
            <a:endParaRPr lang="en-US" baseline="0" dirty="0"/>
          </a:p>
          <a:p>
            <a:r>
              <a:rPr lang="en-US" baseline="0" dirty="0"/>
              <a:t>Como o </a:t>
            </a:r>
            <a:r>
              <a:rPr lang="en-US" baseline="0" dirty="0" err="1"/>
              <a:t>objetivo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simplificar</a:t>
            </a:r>
            <a:r>
              <a:rPr lang="en-US" baseline="0" dirty="0"/>
              <a:t> o </a:t>
            </a:r>
            <a:r>
              <a:rPr lang="en-US" baseline="0" dirty="0" err="1"/>
              <a:t>processo</a:t>
            </a:r>
            <a:r>
              <a:rPr lang="en-US" baseline="0" dirty="0"/>
              <a:t> para o </a:t>
            </a:r>
            <a:r>
              <a:rPr lang="en-US" baseline="0" dirty="0" err="1"/>
              <a:t>autor</a:t>
            </a:r>
            <a:r>
              <a:rPr lang="en-US" baseline="0" dirty="0"/>
              <a:t>, </a:t>
            </a:r>
          </a:p>
          <a:p>
            <a:r>
              <a:rPr lang="en-US" baseline="0" dirty="0"/>
              <a:t>O </a:t>
            </a:r>
            <a:r>
              <a:rPr lang="en-US" baseline="0" dirty="0" err="1"/>
              <a:t>primeiro</a:t>
            </a:r>
            <a:r>
              <a:rPr lang="en-US" baseline="0" dirty="0"/>
              <a:t> </a:t>
            </a:r>
            <a:r>
              <a:rPr lang="en-US" baseline="0" dirty="0" err="1"/>
              <a:t>passo</a:t>
            </a:r>
            <a:r>
              <a:rPr lang="en-US" baseline="0" dirty="0"/>
              <a:t> para </a:t>
            </a:r>
            <a:r>
              <a:rPr lang="en-US" baseline="0" dirty="0" err="1"/>
              <a:t>idealizar</a:t>
            </a:r>
            <a:r>
              <a:rPr lang="en-US" baseline="0" dirty="0"/>
              <a:t> a </a:t>
            </a:r>
            <a:r>
              <a:rPr lang="en-US" baseline="0" dirty="0" err="1"/>
              <a:t>metodologia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identificar</a:t>
            </a:r>
            <a:r>
              <a:rPr lang="en-US" baseline="0" dirty="0"/>
              <a:t>, </a:t>
            </a:r>
          </a:p>
          <a:p>
            <a:r>
              <a:rPr lang="en-US" baseline="0" dirty="0"/>
              <a:t>,</a:t>
            </a:r>
            <a:r>
              <a:rPr lang="en-US" baseline="0" dirty="0" err="1"/>
              <a:t>dentro</a:t>
            </a:r>
            <a:r>
              <a:rPr lang="en-US" baseline="0" dirty="0"/>
              <a:t> de um </a:t>
            </a:r>
            <a:r>
              <a:rPr lang="en-US" baseline="0" dirty="0" err="1"/>
              <a:t>processo</a:t>
            </a:r>
            <a:r>
              <a:rPr lang="en-US" baseline="0" dirty="0"/>
              <a:t> </a:t>
            </a:r>
            <a:r>
              <a:rPr lang="en-US" baseline="0" dirty="0" err="1"/>
              <a:t>geral</a:t>
            </a:r>
            <a:r>
              <a:rPr lang="en-US" baseline="0" dirty="0"/>
              <a:t> de </a:t>
            </a:r>
            <a:r>
              <a:rPr lang="en-US" baseline="0" dirty="0" err="1"/>
              <a:t>enriquecimento</a:t>
            </a:r>
            <a:r>
              <a:rPr lang="en-US" baseline="0" dirty="0"/>
              <a:t> de </a:t>
            </a:r>
            <a:r>
              <a:rPr lang="en-US" baseline="0" dirty="0" err="1"/>
              <a:t>vídeo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inserção</a:t>
            </a:r>
            <a:r>
              <a:rPr lang="en-US" baseline="0" dirty="0"/>
              <a:t> de </a:t>
            </a:r>
            <a:r>
              <a:rPr lang="en-US" baseline="0" dirty="0" err="1"/>
              <a:t>conteúdo</a:t>
            </a:r>
            <a:r>
              <a:rPr lang="en-US" baseline="0" dirty="0"/>
              <a:t> extra,</a:t>
            </a:r>
          </a:p>
          <a:p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tarefas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podem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: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err="1"/>
              <a:t>Totalmente</a:t>
            </a:r>
            <a:r>
              <a:rPr lang="en-US" baseline="0" dirty="0"/>
              <a:t>, 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Parcialmente</a:t>
            </a:r>
            <a:r>
              <a:rPr lang="en-US" baseline="0" dirty="0"/>
              <a:t>, </a:t>
            </a:r>
            <a:r>
              <a:rPr lang="en-US" baseline="0" dirty="0" err="1"/>
              <a:t>automatizadas</a:t>
            </a:r>
            <a:r>
              <a:rPr lang="en-US" baseline="0" dirty="0"/>
              <a:t>,</a:t>
            </a:r>
          </a:p>
          <a:p>
            <a:pPr marL="0" indent="0">
              <a:buFont typeface="Arial" charset="0"/>
              <a:buNone/>
            </a:pPr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mr-IN" baseline="0" dirty="0"/>
              <a:t>…</a:t>
            </a:r>
            <a:r>
              <a:rPr lang="en-US" baseline="0" dirty="0" err="1"/>
              <a:t>propondo</a:t>
            </a:r>
            <a:r>
              <a:rPr lang="en-US" baseline="0" dirty="0"/>
              <a:t> </a:t>
            </a:r>
            <a:r>
              <a:rPr lang="en-US" baseline="0" dirty="0" err="1"/>
              <a:t>automatizar</a:t>
            </a:r>
            <a:r>
              <a:rPr lang="en-US" baseline="0" dirty="0"/>
              <a:t> </a:t>
            </a:r>
            <a:r>
              <a:rPr lang="en-US" baseline="0" dirty="0" err="1"/>
              <a:t>tudo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possível</a:t>
            </a:r>
            <a:r>
              <a:rPr lang="en-US" baseline="0" dirty="0"/>
              <a:t>.</a:t>
            </a:r>
          </a:p>
          <a:p>
            <a:pPr marL="0" indent="0">
              <a:buFont typeface="Arial" charset="0"/>
              <a:buNone/>
            </a:pPr>
            <a:r>
              <a:rPr lang="en-US" baseline="0" dirty="0"/>
              <a:t>de forma </a:t>
            </a:r>
            <a:r>
              <a:rPr lang="en-US" baseline="0" dirty="0" err="1"/>
              <a:t>que</a:t>
            </a:r>
            <a:r>
              <a:rPr lang="en-US" baseline="0" dirty="0"/>
              <a:t> as </a:t>
            </a:r>
            <a:r>
              <a:rPr lang="en-US" baseline="0" dirty="0" err="1"/>
              <a:t>pessoas</a:t>
            </a:r>
            <a:r>
              <a:rPr lang="en-US" baseline="0" dirty="0"/>
              <a:t> </a:t>
            </a:r>
            <a:r>
              <a:rPr lang="en-US" baseline="0" dirty="0" err="1"/>
              <a:t>envolvidas</a:t>
            </a:r>
            <a:r>
              <a:rPr lang="en-US" baseline="0" dirty="0"/>
              <a:t>,  </a:t>
            </a:r>
            <a:r>
              <a:rPr lang="en-US" baseline="0" dirty="0" err="1"/>
              <a:t>possam</a:t>
            </a:r>
            <a:r>
              <a:rPr lang="en-US" baseline="0" dirty="0"/>
              <a:t> se </a:t>
            </a:r>
            <a:r>
              <a:rPr lang="en-US" baseline="0" dirty="0" err="1"/>
              <a:t>concentrar</a:t>
            </a:r>
            <a:r>
              <a:rPr lang="en-US" baseline="0" dirty="0"/>
              <a:t> </a:t>
            </a:r>
            <a:r>
              <a:rPr lang="en-US" baseline="0" dirty="0" err="1"/>
              <a:t>exclusivamente</a:t>
            </a:r>
            <a:r>
              <a:rPr lang="en-US" baseline="0" dirty="0"/>
              <a:t> </a:t>
            </a:r>
            <a:r>
              <a:rPr lang="en-US" baseline="0" dirty="0" err="1"/>
              <a:t>nas</a:t>
            </a:r>
            <a:r>
              <a:rPr lang="en-US" baseline="0" dirty="0"/>
              <a:t> HITs.</a:t>
            </a:r>
          </a:p>
          <a:p>
            <a:endParaRPr lang="en-US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E,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conta</a:t>
            </a:r>
            <a:r>
              <a:rPr lang="en-US" baseline="0" dirty="0"/>
              <a:t> disso, </a:t>
            </a:r>
            <a:r>
              <a:rPr lang="en-US" baseline="0" dirty="0" err="1"/>
              <a:t>decidi</a:t>
            </a:r>
            <a:r>
              <a:rPr lang="en-US" baseline="0" dirty="0"/>
              <a:t> </a:t>
            </a:r>
            <a:r>
              <a:rPr lang="en-US" baseline="0" dirty="0" err="1"/>
              <a:t>propor</a:t>
            </a:r>
            <a:r>
              <a:rPr lang="en-US" baseline="0" dirty="0"/>
              <a:t> um </a:t>
            </a:r>
            <a:r>
              <a:rPr lang="en-US" baseline="0" dirty="0" err="1"/>
              <a:t>ambiente</a:t>
            </a:r>
            <a:r>
              <a:rPr lang="en-US" baseline="0" dirty="0"/>
              <a:t> </a:t>
            </a:r>
            <a:r>
              <a:rPr lang="en-US" baseline="0" dirty="0" err="1"/>
              <a:t>computacional</a:t>
            </a:r>
            <a:r>
              <a:rPr lang="en-US" baseline="0" dirty="0"/>
              <a:t> para </a:t>
            </a:r>
            <a:r>
              <a:rPr lang="en-US" baseline="0" dirty="0" err="1"/>
              <a:t>apoiar</a:t>
            </a:r>
            <a:r>
              <a:rPr lang="en-US" baseline="0" dirty="0"/>
              <a:t> a </a:t>
            </a:r>
            <a:r>
              <a:rPr lang="en-US" baseline="0" dirty="0" err="1"/>
              <a:t>metodologia</a:t>
            </a:r>
            <a:r>
              <a:rPr lang="en-US" baseline="0" dirty="0"/>
              <a:t>, de </a:t>
            </a:r>
            <a:r>
              <a:rPr lang="en-US" baseline="0" dirty="0" err="1"/>
              <a:t>ponta</a:t>
            </a:r>
            <a:r>
              <a:rPr lang="en-US" baseline="0" dirty="0"/>
              <a:t> a </a:t>
            </a:r>
            <a:r>
              <a:rPr lang="en-US" baseline="0" dirty="0" err="1"/>
              <a:t>ponta</a:t>
            </a:r>
            <a:r>
              <a:rPr lang="en-US" baseline="0" dirty="0"/>
              <a:t>.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72BD8-39DA-0644-BB7F-89CDDA4835B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605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Mesmo</a:t>
            </a:r>
            <a:r>
              <a:rPr lang="en-US" baseline="0" dirty="0"/>
              <a:t> </a:t>
            </a:r>
            <a:r>
              <a:rPr lang="en-US" baseline="0" dirty="0" err="1"/>
              <a:t>identificando</a:t>
            </a:r>
            <a:r>
              <a:rPr lang="en-US" baseline="0" dirty="0"/>
              <a:t> as HITs, </a:t>
            </a:r>
          </a:p>
          <a:p>
            <a:r>
              <a:rPr lang="mr-IN" baseline="0" dirty="0"/>
              <a:t>…</a:t>
            </a:r>
            <a:r>
              <a:rPr lang="en-US" baseline="0" dirty="0" err="1"/>
              <a:t>permitindo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o </a:t>
            </a:r>
            <a:r>
              <a:rPr lang="en-US" baseline="0" dirty="0" err="1"/>
              <a:t>autor</a:t>
            </a:r>
            <a:r>
              <a:rPr lang="en-US" baseline="0" dirty="0"/>
              <a:t> </a:t>
            </a:r>
            <a:r>
              <a:rPr lang="en-US" baseline="0" dirty="0" err="1"/>
              <a:t>concentre</a:t>
            </a:r>
            <a:r>
              <a:rPr lang="en-US" baseline="0" dirty="0"/>
              <a:t>-se </a:t>
            </a:r>
            <a:r>
              <a:rPr lang="en-US" baseline="0" dirty="0" err="1"/>
              <a:t>apenas</a:t>
            </a:r>
            <a:r>
              <a:rPr lang="en-US" baseline="0" dirty="0"/>
              <a:t> </a:t>
            </a:r>
            <a:r>
              <a:rPr lang="en-US" baseline="0" dirty="0" err="1"/>
              <a:t>nelas</a:t>
            </a:r>
            <a:r>
              <a:rPr lang="en-US" baseline="0" dirty="0"/>
              <a:t>,</a:t>
            </a:r>
          </a:p>
          <a:p>
            <a:r>
              <a:rPr lang="mr-IN" baseline="0" dirty="0"/>
              <a:t>…</a:t>
            </a:r>
            <a:r>
              <a:rPr lang="en-US" baseline="0" dirty="0"/>
              <a:t>e </a:t>
            </a:r>
            <a:r>
              <a:rPr lang="en-US" baseline="0" dirty="0" err="1"/>
              <a:t>fornecendo</a:t>
            </a:r>
            <a:r>
              <a:rPr lang="en-US" baseline="0" dirty="0"/>
              <a:t> um </a:t>
            </a:r>
            <a:r>
              <a:rPr lang="en-US" baseline="0" dirty="0" err="1"/>
              <a:t>ambiente</a:t>
            </a:r>
            <a:r>
              <a:rPr lang="en-US" baseline="0" dirty="0"/>
              <a:t> de </a:t>
            </a:r>
            <a:r>
              <a:rPr lang="en-US" baseline="0" dirty="0" err="1"/>
              <a:t>apoio</a:t>
            </a:r>
            <a:r>
              <a:rPr lang="mr-IN" baseline="0" dirty="0"/>
              <a:t>…</a:t>
            </a:r>
            <a:r>
              <a:rPr lang="en-US" baseline="0" dirty="0"/>
              <a:t>continua </a:t>
            </a:r>
            <a:r>
              <a:rPr lang="en-US" baseline="0" dirty="0" err="1"/>
              <a:t>sendo</a:t>
            </a:r>
            <a:r>
              <a:rPr lang="en-US" baseline="0" dirty="0"/>
              <a:t>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trabalho</a:t>
            </a:r>
            <a:r>
              <a:rPr lang="en-US" baseline="0" dirty="0"/>
              <a:t>!!!</a:t>
            </a:r>
          </a:p>
          <a:p>
            <a:endParaRPr lang="en-US" baseline="0" dirty="0"/>
          </a:p>
          <a:p>
            <a:r>
              <a:rPr lang="en-US" baseline="0" dirty="0"/>
              <a:t>A </a:t>
            </a:r>
            <a:r>
              <a:rPr lang="en-US" baseline="0" dirty="0" err="1"/>
              <a:t>geração</a:t>
            </a:r>
            <a:r>
              <a:rPr lang="en-US" baseline="0" dirty="0"/>
              <a:t> de </a:t>
            </a:r>
            <a:r>
              <a:rPr lang="en-US" baseline="0" dirty="0" err="1"/>
              <a:t>conteúdo</a:t>
            </a:r>
            <a:r>
              <a:rPr lang="en-US" baseline="0" dirty="0"/>
              <a:t> extra </a:t>
            </a:r>
            <a:r>
              <a:rPr lang="en-US" baseline="0" dirty="0" err="1"/>
              <a:t>tende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tarefa</a:t>
            </a:r>
            <a:r>
              <a:rPr lang="en-US" baseline="0" dirty="0"/>
              <a:t> </a:t>
            </a:r>
            <a:r>
              <a:rPr lang="en-US" baseline="0" dirty="0" err="1"/>
              <a:t>grande</a:t>
            </a:r>
            <a:r>
              <a:rPr lang="en-US" baseline="0" dirty="0"/>
              <a:t>, </a:t>
            </a:r>
          </a:p>
          <a:p>
            <a:r>
              <a:rPr lang="en-US" baseline="0" dirty="0"/>
              <a:t>e </a:t>
            </a:r>
            <a:r>
              <a:rPr lang="en-US" baseline="0" dirty="0" err="1"/>
              <a:t>uma</a:t>
            </a:r>
            <a:r>
              <a:rPr lang="en-US" baseline="0" dirty="0"/>
              <a:t> forma de </a:t>
            </a:r>
            <a:r>
              <a:rPr lang="en-US" baseline="0" dirty="0" err="1"/>
              <a:t>melhorar</a:t>
            </a:r>
            <a:r>
              <a:rPr lang="en-US" baseline="0" dirty="0"/>
              <a:t> </a:t>
            </a:r>
            <a:r>
              <a:rPr lang="en-US" baseline="0" dirty="0" err="1"/>
              <a:t>isso</a:t>
            </a:r>
            <a:r>
              <a:rPr lang="en-US" baseline="0" dirty="0"/>
              <a:t>,   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adotar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estratégia</a:t>
            </a:r>
            <a:r>
              <a:rPr lang="en-US" baseline="0" dirty="0"/>
              <a:t> </a:t>
            </a:r>
            <a:r>
              <a:rPr lang="en-US" baseline="0" dirty="0" err="1"/>
              <a:t>colaborativa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Existem</a:t>
            </a:r>
            <a:r>
              <a:rPr lang="en-US" baseline="0" dirty="0"/>
              <a:t> </a:t>
            </a:r>
            <a:r>
              <a:rPr lang="en-US" baseline="0" dirty="0" err="1"/>
              <a:t>modelos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ajudam</a:t>
            </a:r>
            <a:r>
              <a:rPr lang="en-US" baseline="0" dirty="0"/>
              <a:t> a </a:t>
            </a:r>
            <a:r>
              <a:rPr lang="en-US" baseline="0" dirty="0" err="1"/>
              <a:t>construir</a:t>
            </a:r>
            <a:r>
              <a:rPr lang="en-US" baseline="0" dirty="0"/>
              <a:t> </a:t>
            </a:r>
            <a:r>
              <a:rPr lang="en-US" baseline="0" dirty="0" err="1"/>
              <a:t>este</a:t>
            </a:r>
            <a:r>
              <a:rPr lang="en-US" baseline="0" dirty="0"/>
              <a:t> </a:t>
            </a:r>
            <a:r>
              <a:rPr lang="en-US" baseline="0" dirty="0" err="1"/>
              <a:t>tipo</a:t>
            </a:r>
            <a:r>
              <a:rPr lang="en-US" baseline="0" dirty="0"/>
              <a:t> de </a:t>
            </a:r>
            <a:r>
              <a:rPr lang="en-US" baseline="0" dirty="0" err="1"/>
              <a:t>processo</a:t>
            </a:r>
            <a:r>
              <a:rPr lang="en-US" baseline="0" dirty="0"/>
              <a:t> </a:t>
            </a:r>
            <a:r>
              <a:rPr lang="en-US" baseline="0" dirty="0" err="1"/>
              <a:t>colaborativo</a:t>
            </a:r>
            <a:endParaRPr lang="en-US" baseline="0" dirty="0"/>
          </a:p>
          <a:p>
            <a:r>
              <a:rPr lang="en-US" baseline="0" dirty="0"/>
              <a:t>Como o 3C, </a:t>
            </a:r>
            <a:r>
              <a:rPr lang="en-US" baseline="0" dirty="0" err="1"/>
              <a:t>que</a:t>
            </a:r>
            <a:r>
              <a:rPr lang="en-US" baseline="0" dirty="0"/>
              <a:t> se </a:t>
            </a:r>
            <a:r>
              <a:rPr lang="en-US" baseline="0" dirty="0" err="1"/>
              <a:t>baseia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Coordenação</a:t>
            </a:r>
            <a:r>
              <a:rPr lang="en-US" baseline="0" dirty="0"/>
              <a:t>, </a:t>
            </a:r>
            <a:r>
              <a:rPr lang="en-US" baseline="0" dirty="0" err="1"/>
              <a:t>Comunicação</a:t>
            </a:r>
            <a:r>
              <a:rPr lang="en-US" baseline="0" dirty="0"/>
              <a:t>, e </a:t>
            </a:r>
            <a:r>
              <a:rPr lang="en-US" baseline="0" dirty="0" err="1"/>
              <a:t>Cooperação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O </a:t>
            </a:r>
            <a:r>
              <a:rPr lang="en-US" baseline="0" dirty="0" err="1"/>
              <a:t>problema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mesmo</a:t>
            </a:r>
            <a:r>
              <a:rPr lang="en-US" baseline="0" dirty="0"/>
              <a:t> para </a:t>
            </a:r>
            <a:r>
              <a:rPr lang="en-US" baseline="0" dirty="0" err="1"/>
              <a:t>grupos</a:t>
            </a:r>
            <a:r>
              <a:rPr lang="en-US" baseline="0" dirty="0"/>
              <a:t>,     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sejam</a:t>
            </a:r>
            <a:r>
              <a:rPr lang="en-US" baseline="0" dirty="0"/>
              <a:t> </a:t>
            </a:r>
            <a:r>
              <a:rPr lang="en-US" baseline="0" dirty="0" err="1"/>
              <a:t>grandes</a:t>
            </a:r>
            <a:r>
              <a:rPr lang="en-US" baseline="0" dirty="0"/>
              <a:t>, </a:t>
            </a:r>
          </a:p>
          <a:p>
            <a:r>
              <a:rPr lang="en-US" baseline="0" dirty="0"/>
              <a:t>O </a:t>
            </a:r>
            <a:r>
              <a:rPr lang="en-US" baseline="0" dirty="0" err="1"/>
              <a:t>enriquecimento</a:t>
            </a:r>
            <a:r>
              <a:rPr lang="en-US" baseline="0" dirty="0"/>
              <a:t> de um </a:t>
            </a:r>
            <a:r>
              <a:rPr lang="en-US" baseline="0" dirty="0" err="1"/>
              <a:t>vídeo</a:t>
            </a:r>
            <a:r>
              <a:rPr lang="en-US" baseline="0" dirty="0"/>
              <a:t> </a:t>
            </a:r>
            <a:r>
              <a:rPr lang="en-US" baseline="0" dirty="0" err="1"/>
              <a:t>longo</a:t>
            </a:r>
            <a:r>
              <a:rPr lang="en-US" baseline="0" dirty="0"/>
              <a:t>,</a:t>
            </a:r>
          </a:p>
          <a:p>
            <a:r>
              <a:rPr lang="mr-IN" baseline="0" dirty="0"/>
              <a:t>…</a:t>
            </a:r>
            <a:r>
              <a:rPr lang="en-US" baseline="0" dirty="0" err="1"/>
              <a:t>ou</a:t>
            </a:r>
            <a:r>
              <a:rPr lang="en-US" baseline="0" dirty="0"/>
              <a:t> </a:t>
            </a:r>
            <a:r>
              <a:rPr lang="en-US" baseline="0" dirty="0" err="1"/>
              <a:t>mesmo</a:t>
            </a:r>
            <a:r>
              <a:rPr lang="en-US" baseline="0" dirty="0"/>
              <a:t> de um </a:t>
            </a:r>
            <a:r>
              <a:rPr lang="en-US" baseline="0" dirty="0" err="1"/>
              <a:t>vídeo</a:t>
            </a:r>
            <a:r>
              <a:rPr lang="en-US" baseline="0" dirty="0"/>
              <a:t> </a:t>
            </a:r>
            <a:r>
              <a:rPr lang="en-US" baseline="0" dirty="0" err="1"/>
              <a:t>curto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demande</a:t>
            </a:r>
            <a:r>
              <a:rPr lang="en-US" baseline="0" dirty="0"/>
              <a:t>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conteúdo</a:t>
            </a:r>
            <a:r>
              <a:rPr lang="en-US" baseline="0" dirty="0"/>
              <a:t> extra,</a:t>
            </a:r>
          </a:p>
          <a:p>
            <a:r>
              <a:rPr lang="en-US" baseline="0" dirty="0"/>
              <a:t>continua </a:t>
            </a:r>
            <a:r>
              <a:rPr lang="en-US" baseline="0" dirty="0" err="1"/>
              <a:t>sendo</a:t>
            </a:r>
            <a:r>
              <a:rPr lang="en-US" baseline="0" dirty="0"/>
              <a:t> um </a:t>
            </a:r>
            <a:r>
              <a:rPr lang="en-US" baseline="0" dirty="0" err="1"/>
              <a:t>trabalho</a:t>
            </a:r>
            <a:r>
              <a:rPr lang="en-US" baseline="0" dirty="0"/>
              <a:t>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grande</a:t>
            </a:r>
            <a:r>
              <a:rPr lang="en-US" baseline="0" dirty="0"/>
              <a:t>,</a:t>
            </a:r>
          </a:p>
          <a:p>
            <a:endParaRPr lang="en-US" baseline="0" dirty="0"/>
          </a:p>
          <a:p>
            <a:r>
              <a:rPr lang="en-US" baseline="0" dirty="0"/>
              <a:t>..e </a:t>
            </a:r>
            <a:r>
              <a:rPr lang="en-US" baseline="0" dirty="0" err="1"/>
              <a:t>conforme</a:t>
            </a:r>
            <a:r>
              <a:rPr lang="en-US" baseline="0" dirty="0"/>
              <a:t> o </a:t>
            </a:r>
            <a:r>
              <a:rPr lang="en-US" baseline="0" dirty="0" err="1"/>
              <a:t>número</a:t>
            </a:r>
            <a:r>
              <a:rPr lang="en-US" baseline="0" dirty="0"/>
              <a:t> de </a:t>
            </a:r>
            <a:r>
              <a:rPr lang="en-US" baseline="0" dirty="0" err="1"/>
              <a:t>colaboradores</a:t>
            </a:r>
            <a:r>
              <a:rPr lang="en-US" baseline="0" dirty="0"/>
              <a:t> </a:t>
            </a:r>
            <a:r>
              <a:rPr lang="en-US" baseline="0" dirty="0" err="1"/>
              <a:t>aumenta</a:t>
            </a:r>
            <a:r>
              <a:rPr lang="en-US" baseline="0" dirty="0"/>
              <a:t>,</a:t>
            </a:r>
          </a:p>
          <a:p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processos</a:t>
            </a:r>
            <a:r>
              <a:rPr lang="en-US" baseline="0" dirty="0"/>
              <a:t> de </a:t>
            </a:r>
            <a:r>
              <a:rPr lang="en-US" baseline="0" dirty="0" err="1"/>
              <a:t>coordenação</a:t>
            </a:r>
            <a:r>
              <a:rPr lang="en-US" baseline="0" dirty="0"/>
              <a:t>, </a:t>
            </a:r>
            <a:r>
              <a:rPr lang="en-US" baseline="0" dirty="0" err="1"/>
              <a:t>comunicação</a:t>
            </a:r>
            <a:r>
              <a:rPr lang="en-US" baseline="0" dirty="0"/>
              <a:t> e </a:t>
            </a:r>
            <a:r>
              <a:rPr lang="en-US" baseline="0" dirty="0" err="1"/>
              <a:t>cooperação</a:t>
            </a:r>
            <a:r>
              <a:rPr lang="en-US" baseline="0" dirty="0"/>
              <a:t> se </a:t>
            </a:r>
            <a:r>
              <a:rPr lang="en-US" baseline="0" dirty="0" err="1"/>
              <a:t>tornam</a:t>
            </a:r>
            <a:r>
              <a:rPr lang="en-US" baseline="0" dirty="0"/>
              <a:t> </a:t>
            </a:r>
            <a:r>
              <a:rPr lang="en-US" baseline="0" dirty="0" err="1"/>
              <a:t>dificeis</a:t>
            </a:r>
            <a:r>
              <a:rPr lang="en-US" baseline="0" dirty="0"/>
              <a:t> de </a:t>
            </a:r>
            <a:r>
              <a:rPr lang="en-US" baseline="0" dirty="0" err="1"/>
              <a:t>gerenciar</a:t>
            </a:r>
            <a:r>
              <a:rPr lang="en-US" baseline="0" dirty="0"/>
              <a:t>,</a:t>
            </a:r>
          </a:p>
          <a:p>
            <a:endParaRPr lang="en-US" baseline="0" dirty="0"/>
          </a:p>
          <a:p>
            <a:r>
              <a:rPr lang="en-US" baseline="0" dirty="0"/>
              <a:t>E as </a:t>
            </a:r>
            <a:r>
              <a:rPr lang="en-US" baseline="0" dirty="0" err="1"/>
              <a:t>atividades</a:t>
            </a:r>
            <a:r>
              <a:rPr lang="en-US" baseline="0" dirty="0"/>
              <a:t> de </a:t>
            </a:r>
            <a:r>
              <a:rPr lang="en-US" baseline="0" dirty="0" err="1"/>
              <a:t>discussão</a:t>
            </a:r>
            <a:r>
              <a:rPr lang="en-US" baseline="0" dirty="0"/>
              <a:t> e </a:t>
            </a:r>
            <a:r>
              <a:rPr lang="en-US" baseline="0" dirty="0" err="1"/>
              <a:t>consenso</a:t>
            </a:r>
            <a:r>
              <a:rPr lang="en-US" baseline="0" dirty="0"/>
              <a:t>, </a:t>
            </a:r>
            <a:r>
              <a:rPr lang="en-US" baseline="0" dirty="0" err="1"/>
              <a:t>comum</a:t>
            </a:r>
            <a:r>
              <a:rPr lang="en-US" baseline="0" dirty="0"/>
              <a:t> a </a:t>
            </a:r>
            <a:r>
              <a:rPr lang="en-US" baseline="0" dirty="0" err="1"/>
              <a:t>estes</a:t>
            </a:r>
            <a:r>
              <a:rPr lang="en-US" baseline="0" dirty="0"/>
              <a:t> </a:t>
            </a:r>
            <a:r>
              <a:rPr lang="en-US" baseline="0" dirty="0" err="1"/>
              <a:t>cenários</a:t>
            </a:r>
            <a:r>
              <a:rPr lang="en-US" baseline="0" dirty="0"/>
              <a:t>, </a:t>
            </a:r>
            <a:r>
              <a:rPr lang="en-US" baseline="0" dirty="0" err="1"/>
              <a:t>começa</a:t>
            </a:r>
            <a:r>
              <a:rPr lang="en-US" baseline="0" dirty="0"/>
              <a:t> a se </a:t>
            </a:r>
            <a:r>
              <a:rPr lang="en-US" baseline="0" dirty="0" err="1"/>
              <a:t>tornar</a:t>
            </a:r>
            <a:r>
              <a:rPr lang="en-US" baseline="0" dirty="0"/>
              <a:t> </a:t>
            </a:r>
            <a:r>
              <a:rPr lang="en-US" baseline="0" dirty="0" err="1"/>
              <a:t>inviável</a:t>
            </a:r>
            <a:r>
              <a:rPr lang="en-US" baseline="0" dirty="0"/>
              <a:t>. 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72BD8-39DA-0644-BB7F-89CDDA4835B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2402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sorte</a:t>
            </a:r>
            <a:r>
              <a:rPr lang="en-US" baseline="0" dirty="0"/>
              <a:t>,   </a:t>
            </a:r>
            <a:r>
              <a:rPr lang="en-US" baseline="0" dirty="0" err="1"/>
              <a:t>existem</a:t>
            </a:r>
            <a:r>
              <a:rPr lang="en-US" baseline="0" dirty="0"/>
              <a:t> outros </a:t>
            </a:r>
            <a:r>
              <a:rPr lang="en-US" baseline="0" dirty="0" err="1"/>
              <a:t>modelos</a:t>
            </a:r>
            <a:r>
              <a:rPr lang="en-US" baseline="0" dirty="0"/>
              <a:t>, </a:t>
            </a:r>
            <a:r>
              <a:rPr lang="en-US" baseline="0" dirty="0" err="1"/>
              <a:t>além</a:t>
            </a:r>
            <a:r>
              <a:rPr lang="en-US" baseline="0" dirty="0"/>
              <a:t> do 3C,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nos</a:t>
            </a:r>
            <a:r>
              <a:rPr lang="en-US" baseline="0" dirty="0"/>
              <a:t> </a:t>
            </a:r>
            <a:r>
              <a:rPr lang="en-US" baseline="0" dirty="0" err="1"/>
              <a:t>permitem</a:t>
            </a:r>
            <a:r>
              <a:rPr lang="en-US" baseline="0" dirty="0"/>
              <a:t> </a:t>
            </a:r>
            <a:r>
              <a:rPr lang="en-US" baseline="0" dirty="0" err="1"/>
              <a:t>lidar</a:t>
            </a:r>
            <a:r>
              <a:rPr lang="en-US" baseline="0" dirty="0"/>
              <a:t> </a:t>
            </a:r>
            <a:r>
              <a:rPr lang="en-US" baseline="0" dirty="0" err="1"/>
              <a:t>melhor</a:t>
            </a:r>
            <a:endParaRPr lang="en-US" baseline="0" dirty="0"/>
          </a:p>
          <a:p>
            <a:r>
              <a:rPr lang="en-US" baseline="0" dirty="0"/>
              <a:t>com </a:t>
            </a:r>
            <a:r>
              <a:rPr lang="en-US" baseline="0" dirty="0" err="1"/>
              <a:t>quantidades</a:t>
            </a:r>
            <a:r>
              <a:rPr lang="en-US" baseline="0" dirty="0"/>
              <a:t> </a:t>
            </a:r>
            <a:r>
              <a:rPr lang="en-US" baseline="0" dirty="0" err="1"/>
              <a:t>grandes</a:t>
            </a:r>
            <a:r>
              <a:rPr lang="en-US" baseline="0" dirty="0"/>
              <a:t> de </a:t>
            </a:r>
            <a:r>
              <a:rPr lang="en-US" baseline="0" dirty="0" err="1"/>
              <a:t>colaboradores</a:t>
            </a:r>
            <a:r>
              <a:rPr lang="en-US" baseline="0" dirty="0"/>
              <a:t>,</a:t>
            </a:r>
          </a:p>
          <a:p>
            <a:r>
              <a:rPr lang="en-US" baseline="0" dirty="0" err="1"/>
              <a:t>Chegando</a:t>
            </a:r>
            <a:r>
              <a:rPr lang="en-US" baseline="0" dirty="0"/>
              <a:t> </a:t>
            </a:r>
            <a:r>
              <a:rPr lang="en-US" baseline="0" dirty="0" err="1"/>
              <a:t>mesmo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colaboração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</a:t>
            </a:r>
            <a:r>
              <a:rPr lang="en-US" baseline="0" dirty="0" err="1"/>
              <a:t>Massiva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Já</a:t>
            </a:r>
            <a:r>
              <a:rPr lang="en-US" baseline="0" dirty="0"/>
              <a:t> </a:t>
            </a:r>
            <a:r>
              <a:rPr lang="en-US" baseline="0" dirty="0" err="1"/>
              <a:t>faz</a:t>
            </a:r>
            <a:r>
              <a:rPr lang="en-US" baseline="0" dirty="0"/>
              <a:t> um tempo </a:t>
            </a:r>
            <a:r>
              <a:rPr lang="en-US" baseline="0" dirty="0" err="1"/>
              <a:t>que</a:t>
            </a:r>
            <a:r>
              <a:rPr lang="en-US" baseline="0" dirty="0"/>
              <a:t> se </a:t>
            </a:r>
            <a:r>
              <a:rPr lang="en-US" baseline="0" dirty="0" err="1"/>
              <a:t>obtem</a:t>
            </a:r>
            <a:r>
              <a:rPr lang="en-US" baseline="0" dirty="0"/>
              <a:t> </a:t>
            </a:r>
            <a:r>
              <a:rPr lang="en-US" baseline="0" dirty="0" err="1"/>
              <a:t>bons</a:t>
            </a:r>
            <a:r>
              <a:rPr lang="en-US" baseline="0" dirty="0"/>
              <a:t> </a:t>
            </a:r>
            <a:r>
              <a:rPr lang="en-US" baseline="0" dirty="0" err="1"/>
              <a:t>resoltados</a:t>
            </a:r>
            <a:r>
              <a:rPr lang="en-US" baseline="0" dirty="0"/>
              <a:t> </a:t>
            </a:r>
          </a:p>
          <a:p>
            <a:r>
              <a:rPr lang="mr-IN" baseline="0" dirty="0"/>
              <a:t>…</a:t>
            </a:r>
            <a:r>
              <a:rPr lang="en-US" baseline="0" dirty="0"/>
              <a:t> </a:t>
            </a:r>
            <a:r>
              <a:rPr lang="en-US" baseline="0" dirty="0" err="1"/>
              <a:t>ao</a:t>
            </a:r>
            <a:r>
              <a:rPr lang="en-US" baseline="0" dirty="0"/>
              <a:t> se </a:t>
            </a:r>
            <a:r>
              <a:rPr lang="en-US" baseline="0" dirty="0" err="1"/>
              <a:t>usar</a:t>
            </a:r>
            <a:r>
              <a:rPr lang="en-US" baseline="0" dirty="0"/>
              <a:t> </a:t>
            </a:r>
            <a:r>
              <a:rPr lang="en-US" baseline="0" dirty="0" err="1"/>
              <a:t>sistemas</a:t>
            </a:r>
            <a:r>
              <a:rPr lang="en-US" baseline="0" dirty="0"/>
              <a:t> Web para </a:t>
            </a:r>
            <a:r>
              <a:rPr lang="en-US" baseline="0" dirty="0" err="1"/>
              <a:t>gerenciar</a:t>
            </a:r>
            <a:r>
              <a:rPr lang="en-US" baseline="0" dirty="0"/>
              <a:t> </a:t>
            </a:r>
            <a:r>
              <a:rPr lang="en-US" baseline="0" dirty="0" err="1"/>
              <a:t>estas</a:t>
            </a:r>
            <a:r>
              <a:rPr lang="en-US" baseline="0" dirty="0"/>
              <a:t> </a:t>
            </a:r>
            <a:r>
              <a:rPr lang="en-US" baseline="0" dirty="0" err="1"/>
              <a:t>colaborações</a:t>
            </a:r>
            <a:r>
              <a:rPr lang="en-US" baseline="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72BD8-39DA-0644-BB7F-89CDDA4835B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845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Uma </a:t>
            </a:r>
            <a:r>
              <a:rPr lang="en-US" baseline="0" dirty="0" err="1"/>
              <a:t>abordagem</a:t>
            </a:r>
            <a:r>
              <a:rPr lang="en-US" baseline="0" dirty="0"/>
              <a:t>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usa</a:t>
            </a:r>
            <a:r>
              <a:rPr lang="en-US" baseline="0" dirty="0"/>
              <a:t> a </a:t>
            </a:r>
            <a:r>
              <a:rPr lang="en-US" baseline="0" dirty="0" err="1"/>
              <a:t>colaboração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escala</a:t>
            </a:r>
            <a:r>
              <a:rPr lang="en-US" baseline="0" dirty="0"/>
              <a:t> </a:t>
            </a:r>
            <a:r>
              <a:rPr lang="en-US" baseline="0" dirty="0" err="1"/>
              <a:t>massiva</a:t>
            </a:r>
            <a:r>
              <a:rPr lang="en-US" baseline="0" dirty="0"/>
              <a:t> de </a:t>
            </a:r>
            <a:r>
              <a:rPr lang="en-US" baseline="0" dirty="0" err="1"/>
              <a:t>uma</a:t>
            </a:r>
            <a:r>
              <a:rPr lang="en-US" baseline="0" dirty="0"/>
              <a:t> forma </a:t>
            </a:r>
            <a:r>
              <a:rPr lang="en-US" baseline="0" dirty="0" err="1"/>
              <a:t>muito</a:t>
            </a:r>
            <a:r>
              <a:rPr lang="en-US" baseline="0" dirty="0"/>
              <a:t> </a:t>
            </a:r>
            <a:r>
              <a:rPr lang="en-US" baseline="0" dirty="0" err="1"/>
              <a:t>eficiente</a:t>
            </a:r>
            <a:r>
              <a:rPr lang="en-US" baseline="0" dirty="0"/>
              <a:t>  </a:t>
            </a:r>
            <a:r>
              <a:rPr lang="en-US" baseline="0" dirty="0" err="1"/>
              <a:t>é</a:t>
            </a:r>
            <a:r>
              <a:rPr lang="en-US" baseline="0" dirty="0"/>
              <a:t> a Crowdsourcing.</a:t>
            </a:r>
          </a:p>
          <a:p>
            <a:endParaRPr lang="en-US" baseline="0" dirty="0"/>
          </a:p>
          <a:p>
            <a:r>
              <a:rPr lang="en-US" baseline="0" dirty="0"/>
              <a:t>Ela </a:t>
            </a:r>
            <a:r>
              <a:rPr lang="en-US" baseline="0" dirty="0" err="1"/>
              <a:t>consiste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utilizar</a:t>
            </a:r>
            <a:r>
              <a:rPr lang="en-US" baseline="0" dirty="0"/>
              <a:t> a </a:t>
            </a:r>
            <a:r>
              <a:rPr lang="en-US" baseline="0" dirty="0" err="1"/>
              <a:t>inteligência</a:t>
            </a:r>
            <a:r>
              <a:rPr lang="en-US" baseline="0" dirty="0"/>
              <a:t> </a:t>
            </a:r>
            <a:r>
              <a:rPr lang="en-US" baseline="0" dirty="0" err="1"/>
              <a:t>coletiva</a:t>
            </a:r>
            <a:r>
              <a:rPr lang="en-US" baseline="0" dirty="0"/>
              <a:t>, e o </a:t>
            </a:r>
            <a:r>
              <a:rPr lang="en-US" baseline="0" dirty="0" err="1"/>
              <a:t>poder</a:t>
            </a:r>
            <a:r>
              <a:rPr lang="en-US" baseline="0" dirty="0"/>
              <a:t> de </a:t>
            </a:r>
            <a:r>
              <a:rPr lang="en-US" baseline="0" dirty="0" err="1"/>
              <a:t>processamento</a:t>
            </a:r>
            <a:r>
              <a:rPr lang="en-US" baseline="0" dirty="0"/>
              <a:t> de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multidão</a:t>
            </a:r>
            <a:r>
              <a:rPr lang="en-US" baseline="0" dirty="0"/>
              <a:t> de </a:t>
            </a:r>
            <a:r>
              <a:rPr lang="en-US" baseline="0" dirty="0" err="1"/>
              <a:t>colaboradores</a:t>
            </a:r>
            <a:r>
              <a:rPr lang="en-US" baseline="0" dirty="0"/>
              <a:t>,</a:t>
            </a:r>
          </a:p>
          <a:p>
            <a:r>
              <a:rPr lang="en-US" baseline="0" dirty="0"/>
              <a:t>para </a:t>
            </a:r>
            <a:r>
              <a:rPr lang="en-US" baseline="0" dirty="0" err="1"/>
              <a:t>realizar</a:t>
            </a:r>
            <a:r>
              <a:rPr lang="en-US" baseline="0" dirty="0"/>
              <a:t> </a:t>
            </a:r>
            <a:r>
              <a:rPr lang="en-US" baseline="0" dirty="0" err="1"/>
              <a:t>tarefas</a:t>
            </a:r>
            <a:r>
              <a:rPr lang="en-US" baseline="0" dirty="0"/>
              <a:t>,     </a:t>
            </a:r>
            <a:r>
              <a:rPr lang="en-US" baseline="0" dirty="0" err="1"/>
              <a:t>geralmente</a:t>
            </a:r>
            <a:r>
              <a:rPr lang="en-US" baseline="0" dirty="0"/>
              <a:t> HITs,      de forma </a:t>
            </a:r>
            <a:r>
              <a:rPr lang="en-US" baseline="0" dirty="0" err="1"/>
              <a:t>eficiente</a:t>
            </a:r>
            <a:r>
              <a:rPr lang="en-US" baseline="0" dirty="0"/>
              <a:t>, e com boa </a:t>
            </a:r>
            <a:r>
              <a:rPr lang="en-US" baseline="0" dirty="0" err="1"/>
              <a:t>acurácia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Para </a:t>
            </a:r>
            <a:r>
              <a:rPr lang="en-US" baseline="0" dirty="0" err="1"/>
              <a:t>este</a:t>
            </a:r>
            <a:r>
              <a:rPr lang="en-US" baseline="0" dirty="0"/>
              <a:t> </a:t>
            </a:r>
            <a:r>
              <a:rPr lang="en-US" baseline="0" dirty="0" err="1"/>
              <a:t>projeto</a:t>
            </a:r>
            <a:r>
              <a:rPr lang="en-US" baseline="0" dirty="0"/>
              <a:t> </a:t>
            </a:r>
            <a:r>
              <a:rPr lang="en-US" baseline="0" dirty="0" err="1"/>
              <a:t>eu</a:t>
            </a:r>
            <a:r>
              <a:rPr lang="en-US" baseline="0" dirty="0"/>
              <a:t> </a:t>
            </a:r>
            <a:r>
              <a:rPr lang="en-US" baseline="0" dirty="0" err="1"/>
              <a:t>optei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uma</a:t>
            </a:r>
            <a:r>
              <a:rPr lang="en-US" baseline="0" dirty="0"/>
              <a:t> </a:t>
            </a:r>
            <a:r>
              <a:rPr lang="en-US" baseline="0" dirty="0" err="1"/>
              <a:t>abordagem</a:t>
            </a:r>
            <a:r>
              <a:rPr lang="en-US" baseline="0" dirty="0"/>
              <a:t> Crowdsourcing </a:t>
            </a:r>
            <a:r>
              <a:rPr lang="en-US" baseline="0" dirty="0" err="1"/>
              <a:t>baseada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Microtarefas</a:t>
            </a:r>
            <a:r>
              <a:rPr lang="en-US" baseline="0" dirty="0"/>
              <a:t>.</a:t>
            </a:r>
          </a:p>
          <a:p>
            <a:r>
              <a:rPr lang="en-US" baseline="0" dirty="0" err="1"/>
              <a:t>Isso</a:t>
            </a:r>
            <a:r>
              <a:rPr lang="en-US" baseline="0" dirty="0"/>
              <a:t> </a:t>
            </a:r>
            <a:r>
              <a:rPr lang="en-US" baseline="0" dirty="0" err="1"/>
              <a:t>consiste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Analisar</a:t>
            </a:r>
            <a:r>
              <a:rPr lang="en-US" baseline="0" dirty="0"/>
              <a:t> as HITs, e </a:t>
            </a:r>
            <a:r>
              <a:rPr lang="en-US" baseline="0" dirty="0" err="1"/>
              <a:t>dividi-las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Microtarefas</a:t>
            </a:r>
            <a:r>
              <a:rPr lang="en-US" baseline="0" dirty="0"/>
              <a:t>, </a:t>
            </a:r>
          </a:p>
          <a:p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fáceis</a:t>
            </a:r>
            <a:r>
              <a:rPr lang="en-US" baseline="0" dirty="0"/>
              <a:t> o </a:t>
            </a:r>
            <a:r>
              <a:rPr lang="en-US" baseline="0" dirty="0" err="1"/>
              <a:t>suficiente</a:t>
            </a:r>
            <a:r>
              <a:rPr lang="en-US" baseline="0" dirty="0"/>
              <a:t> para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qualquer</a:t>
            </a:r>
            <a:r>
              <a:rPr lang="en-US" baseline="0" dirty="0"/>
              <a:t> </a:t>
            </a:r>
            <a:r>
              <a:rPr lang="en-US" baseline="0" dirty="0" err="1"/>
              <a:t>pessoa</a:t>
            </a:r>
            <a:r>
              <a:rPr lang="en-US" baseline="0" dirty="0"/>
              <a:t> </a:t>
            </a:r>
            <a:r>
              <a:rPr lang="en-US" baseline="0" dirty="0" err="1"/>
              <a:t>possa</a:t>
            </a:r>
            <a:r>
              <a:rPr lang="en-US" baseline="0" dirty="0"/>
              <a:t> </a:t>
            </a:r>
            <a:r>
              <a:rPr lang="en-US" baseline="0" dirty="0" err="1"/>
              <a:t>executar</a:t>
            </a:r>
            <a:r>
              <a:rPr lang="en-US" baseline="0" dirty="0"/>
              <a:t>,</a:t>
            </a:r>
          </a:p>
          <a:p>
            <a:r>
              <a:rPr lang="en-US" baseline="0" dirty="0"/>
              <a:t>E </a:t>
            </a:r>
            <a:r>
              <a:rPr lang="en-US" baseline="0" dirty="0" err="1"/>
              <a:t>pequenas</a:t>
            </a:r>
            <a:r>
              <a:rPr lang="en-US" baseline="0" dirty="0"/>
              <a:t> o </a:t>
            </a:r>
            <a:r>
              <a:rPr lang="en-US" baseline="0" dirty="0" err="1"/>
              <a:t>suficiente</a:t>
            </a:r>
            <a:r>
              <a:rPr lang="en-US" baseline="0" dirty="0"/>
              <a:t> para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possa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realizada</a:t>
            </a:r>
            <a:r>
              <a:rPr lang="en-US" baseline="0" dirty="0"/>
              <a:t> </a:t>
            </a:r>
            <a:r>
              <a:rPr lang="en-US" baseline="0" dirty="0" err="1"/>
              <a:t>rapidamente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As </a:t>
            </a:r>
            <a:r>
              <a:rPr lang="en-US" baseline="0" dirty="0" err="1"/>
              <a:t>microtarefas</a:t>
            </a:r>
            <a:r>
              <a:rPr lang="en-US" baseline="0" dirty="0"/>
              <a:t> </a:t>
            </a:r>
            <a:r>
              <a:rPr lang="en-US" baseline="0" dirty="0" err="1"/>
              <a:t>também</a:t>
            </a:r>
            <a:r>
              <a:rPr lang="en-US" baseline="0" dirty="0"/>
              <a:t> </a:t>
            </a:r>
            <a:r>
              <a:rPr lang="en-US" baseline="0" dirty="0" err="1"/>
              <a:t>devem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modeladas</a:t>
            </a:r>
            <a:r>
              <a:rPr lang="en-US" baseline="0" dirty="0"/>
              <a:t> para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possam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executadas</a:t>
            </a:r>
            <a:r>
              <a:rPr lang="en-US" baseline="0" dirty="0"/>
              <a:t> </a:t>
            </a:r>
          </a:p>
          <a:p>
            <a:r>
              <a:rPr lang="en-US" baseline="0" dirty="0"/>
              <a:t>de forma </a:t>
            </a:r>
            <a:r>
              <a:rPr lang="en-US" baseline="0" dirty="0" err="1"/>
              <a:t>atômica</a:t>
            </a:r>
            <a:r>
              <a:rPr lang="en-US" baseline="0" dirty="0"/>
              <a:t> e </a:t>
            </a:r>
            <a:r>
              <a:rPr lang="en-US" baseline="0" dirty="0" err="1"/>
              <a:t>independente</a:t>
            </a:r>
            <a:r>
              <a:rPr lang="en-US" baseline="0" dirty="0"/>
              <a:t>, e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conta</a:t>
            </a:r>
            <a:r>
              <a:rPr lang="en-US" baseline="0" dirty="0"/>
              <a:t> disso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existe</a:t>
            </a:r>
            <a:r>
              <a:rPr lang="en-US" baseline="0" dirty="0"/>
              <a:t> a </a:t>
            </a:r>
            <a:r>
              <a:rPr lang="en-US" baseline="0" dirty="0" err="1"/>
              <a:t>necessidade</a:t>
            </a:r>
            <a:r>
              <a:rPr lang="en-US" baseline="0" dirty="0"/>
              <a:t> </a:t>
            </a:r>
          </a:p>
          <a:p>
            <a:r>
              <a:rPr lang="en-US" baseline="0" dirty="0"/>
              <a:t>de </a:t>
            </a:r>
            <a:r>
              <a:rPr lang="en-US" baseline="0" dirty="0" err="1"/>
              <a:t>interação</a:t>
            </a:r>
            <a:r>
              <a:rPr lang="en-US" baseline="0" dirty="0"/>
              <a:t> entre </a:t>
            </a:r>
            <a:r>
              <a:rPr lang="en-US" baseline="0" dirty="0" err="1"/>
              <a:t>os</a:t>
            </a:r>
            <a:r>
              <a:rPr lang="en-US" baseline="0" dirty="0"/>
              <a:t> </a:t>
            </a:r>
            <a:r>
              <a:rPr lang="en-US" baseline="0" dirty="0" err="1"/>
              <a:t>colaboradores</a:t>
            </a:r>
            <a:r>
              <a:rPr lang="en-US" baseline="0" dirty="0"/>
              <a:t>.</a:t>
            </a:r>
          </a:p>
          <a:p>
            <a:r>
              <a:rPr lang="mr-IN" baseline="0" dirty="0"/>
              <a:t>………………</a:t>
            </a:r>
            <a:endParaRPr lang="en-US" baseline="0" dirty="0"/>
          </a:p>
          <a:p>
            <a:r>
              <a:rPr lang="en-US" baseline="0" dirty="0" err="1"/>
              <a:t>Existem</a:t>
            </a:r>
            <a:r>
              <a:rPr lang="en-US" baseline="0" dirty="0"/>
              <a:t> </a:t>
            </a:r>
            <a:r>
              <a:rPr lang="en-US" baseline="0" dirty="0" err="1"/>
              <a:t>diversos</a:t>
            </a:r>
            <a:r>
              <a:rPr lang="en-US" baseline="0" dirty="0"/>
              <a:t> </a:t>
            </a:r>
            <a:r>
              <a:rPr lang="en-US" baseline="0" dirty="0" err="1"/>
              <a:t>desafios</a:t>
            </a:r>
            <a:r>
              <a:rPr lang="en-US" baseline="0" dirty="0"/>
              <a:t> a </a:t>
            </a:r>
            <a:r>
              <a:rPr lang="en-US" baseline="0" dirty="0" err="1"/>
              <a:t>serem</a:t>
            </a:r>
            <a:r>
              <a:rPr lang="en-US" baseline="0" dirty="0"/>
              <a:t> </a:t>
            </a:r>
            <a:r>
              <a:rPr lang="en-US" baseline="0" dirty="0" err="1"/>
              <a:t>superados</a:t>
            </a:r>
            <a:r>
              <a:rPr lang="en-US" baseline="0" dirty="0"/>
              <a:t> no Crowdsourcing, e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precisarão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abordados</a:t>
            </a:r>
            <a:r>
              <a:rPr lang="en-US" baseline="0" dirty="0"/>
              <a:t> </a:t>
            </a:r>
            <a:r>
              <a:rPr lang="en-US" baseline="0" dirty="0" err="1"/>
              <a:t>neste</a:t>
            </a:r>
            <a:r>
              <a:rPr lang="en-US" baseline="0" dirty="0"/>
              <a:t> </a:t>
            </a:r>
            <a:r>
              <a:rPr lang="en-US" baseline="0" dirty="0" err="1"/>
              <a:t>projeto</a:t>
            </a:r>
            <a:r>
              <a:rPr lang="en-US" baseline="0" dirty="0"/>
              <a:t>, </a:t>
            </a:r>
            <a:r>
              <a:rPr lang="en-US" baseline="0" dirty="0" err="1"/>
              <a:t>como</a:t>
            </a:r>
            <a:r>
              <a:rPr lang="en-US" baseline="0" dirty="0"/>
              <a:t>:</a:t>
            </a:r>
          </a:p>
          <a:p>
            <a:r>
              <a:rPr lang="en-US" baseline="0" dirty="0" err="1"/>
              <a:t>Motivação</a:t>
            </a:r>
            <a:r>
              <a:rPr lang="en-US" baseline="0" dirty="0"/>
              <a:t> da Crowd, </a:t>
            </a:r>
            <a:r>
              <a:rPr lang="en-US" baseline="0" dirty="0" err="1"/>
              <a:t>Validação</a:t>
            </a:r>
            <a:r>
              <a:rPr lang="en-US" baseline="0" dirty="0"/>
              <a:t> das </a:t>
            </a:r>
            <a:r>
              <a:rPr lang="en-US" baseline="0" dirty="0" err="1"/>
              <a:t>Contribuições</a:t>
            </a:r>
            <a:r>
              <a:rPr lang="en-US" baseline="0" dirty="0"/>
              <a:t>, a </a:t>
            </a:r>
            <a:r>
              <a:rPr lang="en-US" baseline="0" dirty="0" err="1"/>
              <a:t>Politica</a:t>
            </a:r>
            <a:r>
              <a:rPr lang="en-US" baseline="0" dirty="0"/>
              <a:t> de </a:t>
            </a:r>
            <a:r>
              <a:rPr lang="en-US" baseline="0" dirty="0" err="1"/>
              <a:t>Distribuição</a:t>
            </a:r>
            <a:r>
              <a:rPr lang="en-US" baseline="0" dirty="0"/>
              <a:t> das </a:t>
            </a:r>
            <a:r>
              <a:rPr lang="en-US" baseline="0" dirty="0" err="1"/>
              <a:t>Tarefas</a:t>
            </a:r>
            <a:r>
              <a:rPr lang="en-US" baseline="0" dirty="0"/>
              <a:t>, e </a:t>
            </a:r>
            <a:r>
              <a:rPr lang="en-US" baseline="0" dirty="0" err="1"/>
              <a:t>mesmo</a:t>
            </a:r>
            <a:r>
              <a:rPr lang="en-US" baseline="0" dirty="0"/>
              <a:t> </a:t>
            </a:r>
            <a:r>
              <a:rPr lang="en-US" baseline="0" dirty="0" err="1"/>
              <a:t>Geração</a:t>
            </a:r>
            <a:r>
              <a:rPr lang="en-US" baseline="0" dirty="0"/>
              <a:t> do </a:t>
            </a:r>
            <a:r>
              <a:rPr lang="en-US" baseline="0" dirty="0" err="1"/>
              <a:t>produto</a:t>
            </a:r>
            <a:r>
              <a:rPr lang="en-US" baseline="0" dirty="0"/>
              <a:t> final a </a:t>
            </a:r>
            <a:r>
              <a:rPr lang="en-US" baseline="0" dirty="0" err="1"/>
              <a:t>partir</a:t>
            </a:r>
            <a:r>
              <a:rPr lang="en-US" baseline="0" dirty="0"/>
              <a:t> das </a:t>
            </a:r>
            <a:r>
              <a:rPr lang="en-US" baseline="0" dirty="0" err="1"/>
              <a:t>contribuições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conta</a:t>
            </a:r>
            <a:r>
              <a:rPr lang="en-US" baseline="0" dirty="0"/>
              <a:t> disso, o </a:t>
            </a:r>
            <a:r>
              <a:rPr lang="en-US" baseline="0" dirty="0" err="1"/>
              <a:t>Ambiente</a:t>
            </a:r>
            <a:r>
              <a:rPr lang="en-US" baseline="0" dirty="0"/>
              <a:t> de </a:t>
            </a:r>
            <a:r>
              <a:rPr lang="en-US" baseline="0" dirty="0" err="1"/>
              <a:t>Apoio</a:t>
            </a:r>
            <a:r>
              <a:rPr lang="en-US" baseline="0" dirty="0"/>
              <a:t> </a:t>
            </a:r>
            <a:r>
              <a:rPr lang="en-US" baseline="0" dirty="0" err="1"/>
              <a:t>contará</a:t>
            </a:r>
            <a:r>
              <a:rPr lang="en-US" baseline="0" dirty="0"/>
              <a:t> de um </a:t>
            </a:r>
            <a:r>
              <a:rPr lang="en-US" baseline="0" dirty="0" err="1"/>
              <a:t>módulo</a:t>
            </a:r>
            <a:r>
              <a:rPr lang="en-US" baseline="0" dirty="0"/>
              <a:t> de Crowdsourcing, </a:t>
            </a:r>
            <a:r>
              <a:rPr lang="en-US" baseline="0" dirty="0" err="1"/>
              <a:t>que</a:t>
            </a:r>
            <a:r>
              <a:rPr lang="en-US" baseline="0" dirty="0"/>
              <a:t> </a:t>
            </a:r>
            <a:r>
              <a:rPr lang="en-US" baseline="0" dirty="0" err="1"/>
              <a:t>será</a:t>
            </a:r>
            <a:r>
              <a:rPr lang="en-US" baseline="0" dirty="0"/>
              <a:t> </a:t>
            </a:r>
            <a:r>
              <a:rPr lang="en-US" baseline="0" dirty="0" err="1"/>
              <a:t>responsável</a:t>
            </a:r>
            <a:r>
              <a:rPr lang="en-US" baseline="0" dirty="0"/>
              <a:t> pela </a:t>
            </a:r>
            <a:r>
              <a:rPr lang="en-US" baseline="0" dirty="0" err="1"/>
              <a:t>gerência</a:t>
            </a:r>
            <a:r>
              <a:rPr lang="en-US" baseline="0" dirty="0"/>
              <a:t> de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atividades</a:t>
            </a:r>
            <a:r>
              <a:rPr lang="en-US" baseline="0" dirty="0"/>
              <a:t> </a:t>
            </a:r>
            <a:r>
              <a:rPr lang="en-US" baseline="0" dirty="0" err="1"/>
              <a:t>referêntes</a:t>
            </a:r>
            <a:r>
              <a:rPr lang="en-US" baseline="0" dirty="0"/>
              <a:t> </a:t>
            </a:r>
          </a:p>
          <a:p>
            <a:r>
              <a:rPr lang="en-US" baseline="0" dirty="0" err="1"/>
              <a:t>Ao</a:t>
            </a:r>
            <a:r>
              <a:rPr lang="en-US" baseline="0" dirty="0"/>
              <a:t> </a:t>
            </a:r>
            <a:r>
              <a:rPr lang="en-US" baseline="0" dirty="0" err="1"/>
              <a:t>processo</a:t>
            </a:r>
            <a:r>
              <a:rPr lang="en-US" baseline="0" dirty="0"/>
              <a:t> </a:t>
            </a:r>
            <a:r>
              <a:rPr lang="en-US" baseline="0" dirty="0" err="1"/>
              <a:t>colaborativo</a:t>
            </a:r>
            <a:r>
              <a:rPr lang="en-US" baseline="0" dirty="0"/>
              <a:t> de </a:t>
            </a:r>
            <a:r>
              <a:rPr lang="en-US" baseline="0" dirty="0" err="1"/>
              <a:t>geração</a:t>
            </a:r>
            <a:r>
              <a:rPr lang="en-US" baseline="0" dirty="0"/>
              <a:t> de </a:t>
            </a:r>
            <a:r>
              <a:rPr lang="en-US" baseline="0" dirty="0" err="1"/>
              <a:t>conteúdo</a:t>
            </a:r>
            <a:r>
              <a:rPr lang="en-US" baseline="0" dirty="0"/>
              <a:t> extra.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72BD8-39DA-0644-BB7F-89CDDA4835B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046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680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72BD8-39DA-0644-BB7F-89CDDA4835B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2155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4884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1EB04B-72A0-4046-A64C-7E90B26207D1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72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132856"/>
            <a:ext cx="12192000" cy="1656184"/>
          </a:xfrm>
          <a:solidFill>
            <a:schemeClr val="accent6">
              <a:lumMod val="75000"/>
            </a:schemeClr>
          </a:solidFill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61470"/>
            <a:ext cx="9144000" cy="1655762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4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17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7234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925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cardo M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9351" y="1412776"/>
            <a:ext cx="11713301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073-C15F-4688-B288-175A3FBE1578}" type="datetime1">
              <a:rPr lang="pt-BR" smtClean="0"/>
              <a:t>06/11/16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979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001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at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4824536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solidFill>
            <a:srgbClr val="C00000"/>
          </a:solidFill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8" name="Espaço Reservado para Data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9" name="Espaço Reservado para Rodapé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45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392528"/>
            <a:ext cx="12192000" cy="1205484"/>
          </a:xfrm>
          <a:solidFill>
            <a:schemeClr val="accent1">
              <a:lumMod val="50000"/>
            </a:schemeClr>
          </a:solidFill>
        </p:spPr>
        <p:txBody>
          <a:bodyPr anchor="b"/>
          <a:lstStyle>
            <a:lvl1pPr algn="l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1" y="2852937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360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891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653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78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266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-27384"/>
            <a:ext cx="12192000" cy="1325563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39350" y="1412777"/>
            <a:ext cx="11713301" cy="4764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4714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B5649EAC-67C2-4AD2-8957-F1EFFF191916}" type="datetimeFigureOut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47149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47149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 b="1">
                <a:solidFill>
                  <a:schemeClr val="tx1">
                    <a:tint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D8D0868-B401-4D2A-9201-4B6DF36F680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664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mcs87@gmail.com" TargetMode="External"/><Relationship Id="rId4" Type="http://schemas.openxmlformats.org/officeDocument/2006/relationships/hyperlink" Target="mailto:saibel@inf.ufes.br" TargetMode="Externa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hyperlink" Target="mailto:novaes@inf.ufes.br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4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8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9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jpe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3.jpeg"/><Relationship Id="rId3" Type="http://schemas.openxmlformats.org/officeDocument/2006/relationships/image" Target="../media/image1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google.com/spreadsheets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Crowdsourcing &amp; Multimedia: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Enhancing Multimedia </a:t>
            </a:r>
            <a:r>
              <a:rPr lang="en-US" sz="4400" dirty="0"/>
              <a:t>Activities with the Power of Crowds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48218"/>
            <a:ext cx="9144000" cy="1655762"/>
          </a:xfrm>
        </p:spPr>
        <p:txBody>
          <a:bodyPr/>
          <a:lstStyle/>
          <a:p>
            <a:r>
              <a:rPr lang="pt-BR" b="1" dirty="0"/>
              <a:t>Marcello N. de Amorim - </a:t>
            </a:r>
            <a:r>
              <a:rPr lang="pt-BR" b="1" dirty="0">
                <a:hlinkClick r:id="rId2"/>
              </a:rPr>
              <a:t>novaes@inf.ufes.br</a:t>
            </a:r>
            <a:endParaRPr lang="pt-BR" b="1" dirty="0"/>
          </a:p>
          <a:p>
            <a:r>
              <a:rPr lang="pt-BR" b="1" dirty="0"/>
              <a:t>Ricardo M. C. Segundo - </a:t>
            </a:r>
            <a:r>
              <a:rPr lang="pt-BR" b="1" dirty="0">
                <a:hlinkClick r:id="rId3"/>
              </a:rPr>
              <a:t>rmcs87@gmail.com</a:t>
            </a:r>
            <a:endParaRPr lang="pt-BR" b="1" dirty="0"/>
          </a:p>
          <a:p>
            <a:r>
              <a:rPr lang="pt-BR" b="1" dirty="0"/>
              <a:t>Celso A. S. Santos - </a:t>
            </a:r>
            <a:r>
              <a:rPr lang="pt-BR" b="1" dirty="0">
                <a:hlinkClick r:id="rId4"/>
              </a:rPr>
              <a:t>saibel@inf.ufes.br</a:t>
            </a:r>
            <a:endParaRPr lang="pt-BR" b="1" dirty="0"/>
          </a:p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LPRM</a:t>
            </a:r>
          </a:p>
        </p:txBody>
      </p:sp>
      <p:pic>
        <p:nvPicPr>
          <p:cNvPr id="4" name="Picture 3" descr="https://inovarufes.files.wordpress.com/2012/10/fap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14153" y="5609829"/>
            <a:ext cx="2088232" cy="1126316"/>
          </a:xfrm>
          <a:prstGeom prst="rect">
            <a:avLst/>
          </a:prstGeom>
          <a:noFill/>
        </p:spPr>
      </p:pic>
      <p:pic>
        <p:nvPicPr>
          <p:cNvPr id="5" name="Picture 4" descr="http://www.inf.ufes.br/~petufes/images/logo_ufe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46401" y="5340184"/>
            <a:ext cx="907630" cy="1205749"/>
          </a:xfrm>
          <a:prstGeom prst="rect">
            <a:avLst/>
          </a:prstGeom>
          <a:noFill/>
        </p:spPr>
      </p:pic>
      <p:pic>
        <p:nvPicPr>
          <p:cNvPr id="6" name="Picture 2" descr="C:\Users\Victor\Downloads\apresentacao\webmedia logo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49" y="5296324"/>
            <a:ext cx="1376810" cy="137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2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11327007" cy="4824536"/>
          </a:xfrm>
        </p:spPr>
        <p:txBody>
          <a:bodyPr>
            <a:normAutofit/>
          </a:bodyPr>
          <a:lstStyle/>
          <a:p>
            <a:r>
              <a:rPr lang="pt-BR" dirty="0" smtClean="0"/>
              <a:t>Motivar </a:t>
            </a:r>
            <a:r>
              <a:rPr lang="pt-BR" dirty="0"/>
              <a:t>a </a:t>
            </a:r>
            <a:r>
              <a:rPr lang="pt-BR" dirty="0" err="1" smtClean="0"/>
              <a:t>crowd</a:t>
            </a:r>
            <a:endParaRPr lang="pt-BR" dirty="0" smtClean="0"/>
          </a:p>
          <a:p>
            <a:r>
              <a:rPr lang="pt-BR" dirty="0"/>
              <a:t>Gerenciar a </a:t>
            </a:r>
            <a:r>
              <a:rPr lang="pt-BR" dirty="0" err="1"/>
              <a:t>crowd</a:t>
            </a:r>
            <a:endParaRPr lang="pt-BR" dirty="0"/>
          </a:p>
          <a:p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br>
              <a:rPr lang="pt-BR" dirty="0" smtClean="0"/>
            </a:br>
            <a:r>
              <a:rPr lang="pt-BR" dirty="0" err="1" smtClean="0"/>
              <a:t>workers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393" y="1592823"/>
            <a:ext cx="2441484" cy="244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6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Google </a:t>
            </a:r>
            <a:r>
              <a:rPr lang="pt-BR" dirty="0" err="1"/>
              <a:t>Spreadsheet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Persistence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764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1300956"/>
            <a:ext cx="8891267" cy="55570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um novo </a:t>
            </a:r>
            <a:r>
              <a:rPr lang="pt-BR" dirty="0" err="1"/>
              <a:t>Form</a:t>
            </a:r>
            <a:r>
              <a:rPr lang="pt-BR" dirty="0"/>
              <a:t> no Google </a:t>
            </a:r>
            <a:r>
              <a:rPr lang="pt-BR" dirty="0" err="1"/>
              <a:t>Docs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5837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87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Adicione os Campos </a:t>
            </a:r>
            <a:br>
              <a:rPr lang="pt-BR" dirty="0"/>
            </a:br>
            <a:r>
              <a:rPr lang="pt-BR" sz="2800" i="1" dirty="0"/>
              <a:t>(que deseja coletar)</a:t>
            </a:r>
          </a:p>
        </p:txBody>
      </p:sp>
    </p:spTree>
    <p:extLst>
      <p:ext uri="{BB962C8B-B14F-4D97-AF65-F5344CB8AC3E}">
        <p14:creationId xmlns:p14="http://schemas.microsoft.com/office/powerpoint/2010/main" val="84227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9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Gere um Link Preenchido Automaticamente</a:t>
            </a:r>
          </a:p>
        </p:txBody>
      </p:sp>
    </p:spTree>
    <p:extLst>
      <p:ext uri="{BB962C8B-B14F-4D97-AF65-F5344CB8AC3E}">
        <p14:creationId xmlns:p14="http://schemas.microsoft.com/office/powerpoint/2010/main" val="2015349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581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Coloque Valores de </a:t>
            </a:r>
            <a:r>
              <a:rPr lang="pt-BR" dirty="0" err="1"/>
              <a:t>F</a:t>
            </a:r>
            <a:r>
              <a:rPr lang="en-US" dirty="0" err="1"/>
              <a:t>ácil</a:t>
            </a:r>
            <a:r>
              <a:rPr lang="en-US" dirty="0"/>
              <a:t> </a:t>
            </a:r>
            <a:r>
              <a:rPr lang="en-US" dirty="0" err="1"/>
              <a:t>Identificação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6474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4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Atualize o C</a:t>
            </a:r>
            <a:r>
              <a:rPr lang="en-US" dirty="0" err="1"/>
              <a:t>ódigo</a:t>
            </a:r>
            <a:r>
              <a:rPr lang="en-US" dirty="0"/>
              <a:t> com base </a:t>
            </a:r>
            <a:r>
              <a:rPr lang="en-US" dirty="0" err="1"/>
              <a:t>neste</a:t>
            </a:r>
            <a:r>
              <a:rPr lang="en-US" dirty="0"/>
              <a:t> Link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753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307431"/>
            <a:ext cx="10769600" cy="30353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Utilize os Valores como </a:t>
            </a:r>
            <a:r>
              <a:rPr lang="pt-BR" dirty="0" err="1"/>
              <a:t>Refer</a:t>
            </a:r>
            <a:r>
              <a:rPr lang="en-US" dirty="0" err="1"/>
              <a:t>ê</a:t>
            </a:r>
            <a:r>
              <a:rPr lang="pt-BR" dirty="0" err="1"/>
              <a:t>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50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132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Submeta as Altera</a:t>
            </a:r>
            <a:r>
              <a:rPr lang="en-US" dirty="0" err="1"/>
              <a:t>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56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98179"/>
            <a:ext cx="6038214" cy="377388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o sistema...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613" y="3015258"/>
            <a:ext cx="6148387" cy="38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7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557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Verifique se est</a:t>
            </a:r>
            <a:r>
              <a:rPr lang="en-US" dirty="0" err="1"/>
              <a:t>á</a:t>
            </a:r>
            <a:r>
              <a:rPr lang="en-US" dirty="0"/>
              <a:t> </a:t>
            </a:r>
            <a:r>
              <a:rPr lang="en-US" dirty="0" err="1"/>
              <a:t>salvando</a:t>
            </a:r>
            <a:r>
              <a:rPr lang="mr-IN" dirty="0"/>
              <a:t>…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3286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Definir </a:t>
            </a:r>
            <a:r>
              <a:rPr lang="pt-BR" dirty="0"/>
              <a:t>corretamente as </a:t>
            </a:r>
            <a:r>
              <a:rPr lang="pt-BR" dirty="0" err="1"/>
              <a:t>microtasks</a:t>
            </a:r>
            <a:endParaRPr lang="pt-BR" dirty="0"/>
          </a:p>
          <a:p>
            <a:r>
              <a:rPr lang="pt-BR" dirty="0"/>
              <a:t>Distribuir eficientemente as </a:t>
            </a:r>
            <a:r>
              <a:rPr lang="pt-BR" dirty="0" err="1"/>
              <a:t>microtasks</a:t>
            </a:r>
            <a:endParaRPr lang="pt-BR" dirty="0"/>
          </a:p>
          <a:p>
            <a:r>
              <a:rPr lang="pt-BR" dirty="0" smtClean="0"/>
              <a:t>Gerenciar as contribui</a:t>
            </a:r>
            <a:r>
              <a:rPr lang="en-US" dirty="0" err="1" smtClean="0"/>
              <a:t>ções</a:t>
            </a:r>
            <a:endParaRPr lang="en-US" dirty="0" smtClean="0"/>
          </a:p>
          <a:p>
            <a:r>
              <a:rPr lang="en-US" dirty="0" err="1"/>
              <a:t>Validar</a:t>
            </a:r>
            <a:r>
              <a:rPr lang="en-US" dirty="0"/>
              <a:t> as </a:t>
            </a:r>
            <a:r>
              <a:rPr lang="en-US" dirty="0" err="1" smtClean="0"/>
              <a:t>contribuições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br>
              <a:rPr lang="pt-BR" dirty="0" smtClean="0"/>
            </a:br>
            <a:r>
              <a:rPr lang="pt-BR" dirty="0" err="1" smtClean="0"/>
              <a:t>microtasks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065" y="2563807"/>
            <a:ext cx="1511300" cy="2591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98" y="3706255"/>
            <a:ext cx="3088217" cy="23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11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156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Visualize a Planilha</a:t>
            </a:r>
          </a:p>
        </p:txBody>
      </p:sp>
    </p:spTree>
    <p:extLst>
      <p:ext uri="{BB962C8B-B14F-4D97-AF65-F5344CB8AC3E}">
        <p14:creationId xmlns:p14="http://schemas.microsoft.com/office/powerpoint/2010/main" val="21059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731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Visualize a Planilha</a:t>
            </a:r>
          </a:p>
        </p:txBody>
      </p:sp>
    </p:spTree>
    <p:extLst>
      <p:ext uri="{BB962C8B-B14F-4D97-AF65-F5344CB8AC3E}">
        <p14:creationId xmlns:p14="http://schemas.microsoft.com/office/powerpoint/2010/main" val="40262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48"/>
          <a:stretch/>
        </p:blipFill>
        <p:spPr>
          <a:xfrm>
            <a:off x="309092" y="1955001"/>
            <a:ext cx="11160000" cy="28145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as Abas e as Formate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15"/>
          <a:stretch/>
        </p:blipFill>
        <p:spPr>
          <a:xfrm>
            <a:off x="309091" y="4778058"/>
            <a:ext cx="11160000" cy="570882"/>
          </a:xfrm>
          <a:prstGeom prst="rect">
            <a:avLst/>
          </a:prstGeom>
        </p:spPr>
      </p:pic>
      <p:sp>
        <p:nvSpPr>
          <p:cNvPr id="2" name="Rounded Rectangular Callout 1"/>
          <p:cNvSpPr/>
          <p:nvPr/>
        </p:nvSpPr>
        <p:spPr>
          <a:xfrm>
            <a:off x="1506828" y="5499278"/>
            <a:ext cx="1648495" cy="1281448"/>
          </a:xfrm>
          <a:prstGeom prst="wedgeRoundRectCallout">
            <a:avLst>
              <a:gd name="adj1" fmla="val -41833"/>
              <a:gd name="adj2" fmla="val -683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dirty="0" smtClean="0"/>
              <a:t>Abas: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Respostas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Golden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smtClean="0"/>
              <a:t>Resultados</a:t>
            </a:r>
          </a:p>
          <a:p>
            <a:pPr marL="285750" indent="-285750">
              <a:buFont typeface="Arial" charset="0"/>
              <a:buChar char="•"/>
            </a:pPr>
            <a:r>
              <a:rPr lang="pt-BR" sz="1600" dirty="0" err="1" smtClean="0"/>
              <a:t>Graficos</a:t>
            </a:r>
            <a:endParaRPr lang="pt-BR" sz="1600" dirty="0"/>
          </a:p>
        </p:txBody>
      </p:sp>
      <p:sp>
        <p:nvSpPr>
          <p:cNvPr id="6" name="Rounded Rectangular Callout 5"/>
          <p:cNvSpPr/>
          <p:nvPr/>
        </p:nvSpPr>
        <p:spPr>
          <a:xfrm>
            <a:off x="7399367" y="1487080"/>
            <a:ext cx="4069724" cy="918862"/>
          </a:xfrm>
          <a:prstGeom prst="wedgeRoundRectCallout">
            <a:avLst>
              <a:gd name="adj1" fmla="val -78112"/>
              <a:gd name="adj2" fmla="val 1886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Congelar e formatar a linha inicial.</a:t>
            </a:r>
          </a:p>
          <a:p>
            <a:pPr algn="ctr"/>
            <a:r>
              <a:rPr lang="pt-BR" dirty="0" smtClean="0"/>
              <a:t>(para facilitar a </a:t>
            </a:r>
            <a:r>
              <a:rPr lang="pt-BR" dirty="0" err="1" smtClean="0"/>
              <a:t>visualiza;c</a:t>
            </a:r>
            <a:r>
              <a:rPr lang="en-US" dirty="0" err="1" smtClean="0"/>
              <a:t>ão</a:t>
            </a:r>
            <a:r>
              <a:rPr lang="en-US" dirty="0" smtClean="0"/>
              <a:t>, </a:t>
            </a:r>
            <a:r>
              <a:rPr lang="en-US" dirty="0" err="1" smtClean="0"/>
              <a:t>apenas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8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4" r="52825" b="52700"/>
          <a:stretch/>
        </p:blipFill>
        <p:spPr>
          <a:xfrm>
            <a:off x="1689117" y="1712888"/>
            <a:ext cx="8080663" cy="417275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en-US" dirty="0" err="1"/>
              <a:t>útil</a:t>
            </a:r>
            <a:r>
              <a:rPr lang="en-US" dirty="0"/>
              <a:t> </a:t>
            </a:r>
            <a:r>
              <a:rPr lang="en-US" dirty="0" err="1"/>
              <a:t>congelar</a:t>
            </a:r>
            <a:r>
              <a:rPr lang="en-US" dirty="0"/>
              <a:t> a </a:t>
            </a:r>
            <a:r>
              <a:rPr lang="en-US" dirty="0" err="1"/>
              <a:t>linha</a:t>
            </a:r>
            <a:r>
              <a:rPr lang="en-US" dirty="0"/>
              <a:t> </a:t>
            </a:r>
            <a:r>
              <a:rPr lang="en-US" dirty="0" err="1"/>
              <a:t>inicial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488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54" r="70583" b="67060"/>
          <a:stretch/>
        </p:blipFill>
        <p:spPr>
          <a:xfrm>
            <a:off x="474077" y="1403796"/>
            <a:ext cx="5404902" cy="284623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</a:t>
            </a: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esqueça</a:t>
            </a:r>
            <a:r>
              <a:rPr lang="en-US" dirty="0"/>
              <a:t> de </a:t>
            </a:r>
            <a:r>
              <a:rPr lang="en-US" dirty="0" err="1"/>
              <a:t>inserir</a:t>
            </a:r>
            <a:r>
              <a:rPr lang="en-US" dirty="0"/>
              <a:t> Gold Standards</a:t>
            </a:r>
            <a:endParaRPr lang="pt-BR" dirty="0"/>
          </a:p>
        </p:txBody>
      </p:sp>
      <p:sp>
        <p:nvSpPr>
          <p:cNvPr id="2" name="TextBox 1"/>
          <p:cNvSpPr txBox="1"/>
          <p:nvPr/>
        </p:nvSpPr>
        <p:spPr>
          <a:xfrm>
            <a:off x="607547" y="4906851"/>
            <a:ext cx="4519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/>
              <a:t>Para este exemplo usamos apenas </a:t>
            </a:r>
          </a:p>
          <a:p>
            <a:pPr algn="ctr"/>
            <a:r>
              <a:rPr lang="pt-BR" sz="2400" dirty="0" smtClean="0"/>
              <a:t>2 imagens como Gols Standard</a:t>
            </a:r>
            <a:endParaRPr lang="pt-BR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295" y="2732410"/>
            <a:ext cx="4065431" cy="40611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03796"/>
            <a:ext cx="3434366" cy="34343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626626" y="2363078"/>
            <a:ext cx="148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Grace Hopper</a:t>
            </a:r>
            <a:endParaRPr lang="pt-BR" dirty="0"/>
          </a:p>
        </p:txBody>
      </p:sp>
      <p:sp>
        <p:nvSpPr>
          <p:cNvPr id="10" name="Rectangle 9"/>
          <p:cNvSpPr/>
          <p:nvPr/>
        </p:nvSpPr>
        <p:spPr>
          <a:xfrm>
            <a:off x="5987537" y="479952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Gisele </a:t>
            </a:r>
            <a:r>
              <a:rPr lang="en-US" dirty="0" err="1">
                <a:latin typeface="arial" charset="0"/>
              </a:rPr>
              <a:t>Bündchen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796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7" r="32844" b="64524"/>
          <a:stretch/>
        </p:blipFill>
        <p:spPr>
          <a:xfrm>
            <a:off x="389195" y="1983347"/>
            <a:ext cx="11413609" cy="288486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Resultados</a:t>
            </a:r>
            <a:br>
              <a:rPr lang="pt-BR" dirty="0"/>
            </a:br>
            <a:r>
              <a:rPr lang="pt-BR" sz="2800" i="1" dirty="0"/>
              <a:t>(que ser</a:t>
            </a:r>
            <a:r>
              <a:rPr lang="en-US" sz="2800" i="1" dirty="0" err="1"/>
              <a:t>ão</a:t>
            </a:r>
            <a:r>
              <a:rPr lang="en-US" sz="2800" i="1" dirty="0"/>
              <a:t> </a:t>
            </a:r>
            <a:r>
              <a:rPr lang="en-US" sz="2800" i="1" dirty="0" err="1"/>
              <a:t>calculados</a:t>
            </a:r>
            <a:r>
              <a:rPr lang="en-US" sz="2800" i="1" dirty="0"/>
              <a:t>)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194947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6" r="71096" b="58952"/>
          <a:stretch/>
        </p:blipFill>
        <p:spPr>
          <a:xfrm>
            <a:off x="2245526" y="1375453"/>
            <a:ext cx="7531169" cy="531897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Aba de Gr</a:t>
            </a:r>
            <a:r>
              <a:rPr lang="en-US" dirty="0" err="1"/>
              <a:t>áficos</a:t>
            </a:r>
            <a:r>
              <a:rPr lang="en-US" dirty="0"/>
              <a:t/>
            </a:r>
            <a:br>
              <a:rPr lang="en-US" dirty="0"/>
            </a:br>
            <a:r>
              <a:rPr lang="en-US" sz="2800" i="1" dirty="0"/>
              <a:t>(</a:t>
            </a:r>
            <a:r>
              <a:rPr lang="en-US" sz="2800" i="1" dirty="0" err="1"/>
              <a:t>que</a:t>
            </a:r>
            <a:r>
              <a:rPr lang="en-US" sz="2800" i="1" dirty="0"/>
              <a:t> </a:t>
            </a:r>
            <a:r>
              <a:rPr lang="en-US" sz="2800" i="1" dirty="0" err="1"/>
              <a:t>serão</a:t>
            </a:r>
            <a:r>
              <a:rPr lang="en-US" sz="2800" i="1" dirty="0"/>
              <a:t> </a:t>
            </a:r>
            <a:r>
              <a:rPr lang="en-US" sz="2800" i="1" dirty="0" err="1"/>
              <a:t>gerados</a:t>
            </a:r>
            <a:r>
              <a:rPr lang="en-US" sz="2800" i="1" dirty="0"/>
              <a:t> </a:t>
            </a:r>
            <a:r>
              <a:rPr lang="en-US" sz="2800" i="1" dirty="0" err="1"/>
              <a:t>automaticamente</a:t>
            </a:r>
            <a:r>
              <a:rPr lang="en-US" sz="2800" i="1" dirty="0"/>
              <a:t>)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73955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2" t="21257" r="15246" b="13138"/>
          <a:stretch/>
        </p:blipFill>
        <p:spPr>
          <a:xfrm>
            <a:off x="0" y="1298179"/>
            <a:ext cx="5653480" cy="3296399"/>
          </a:xfrm>
          <a:ln>
            <a:solidFill>
              <a:schemeClr val="accent1"/>
            </a:solidFill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os Gr</a:t>
            </a:r>
            <a:r>
              <a:rPr lang="en-US" dirty="0" err="1"/>
              <a:t>áficos</a:t>
            </a:r>
            <a:endParaRPr lang="pt-BR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06" t="21624" r="14954" b="13505"/>
          <a:stretch/>
        </p:blipFill>
        <p:spPr>
          <a:xfrm>
            <a:off x="2225766" y="1822421"/>
            <a:ext cx="5199085" cy="30444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4" t="22932" r="30256" b="26562"/>
          <a:stretch/>
        </p:blipFill>
        <p:spPr>
          <a:xfrm>
            <a:off x="3588881" y="2388483"/>
            <a:ext cx="5565691" cy="328330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6" t="23400" r="14754" b="13224"/>
          <a:stretch/>
        </p:blipFill>
        <p:spPr>
          <a:xfrm>
            <a:off x="5581384" y="3103323"/>
            <a:ext cx="6682713" cy="378744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91163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Abra o Editor de Scripts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" t="4446" r="18912" b="46188"/>
          <a:stretch/>
        </p:blipFill>
        <p:spPr>
          <a:xfrm>
            <a:off x="560188" y="1604787"/>
            <a:ext cx="11071624" cy="4220280"/>
          </a:xfrm>
        </p:spPr>
      </p:pic>
    </p:spTree>
    <p:extLst>
      <p:ext uri="{BB962C8B-B14F-4D97-AF65-F5344CB8AC3E}">
        <p14:creationId xmlns:p14="http://schemas.microsoft.com/office/powerpoint/2010/main" val="199604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Insira o C</a:t>
            </a:r>
            <a:r>
              <a:rPr lang="en-US" dirty="0" err="1"/>
              <a:t>ódigo</a:t>
            </a:r>
            <a:r>
              <a:rPr lang="en-US" dirty="0"/>
              <a:t> do Script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8" t="4784" r="17379" b="10656"/>
          <a:stretch/>
        </p:blipFill>
        <p:spPr>
          <a:xfrm>
            <a:off x="1560017" y="1298178"/>
            <a:ext cx="8734680" cy="5559821"/>
          </a:xfrm>
        </p:spPr>
      </p:pic>
    </p:spTree>
    <p:extLst>
      <p:ext uri="{BB962C8B-B14F-4D97-AF65-F5344CB8AC3E}">
        <p14:creationId xmlns:p14="http://schemas.microsoft.com/office/powerpoint/2010/main" val="173722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Gerar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resultado</a:t>
            </a:r>
            <a:r>
              <a:rPr lang="en-US" dirty="0"/>
              <a:t> final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Desafios:</a:t>
            </a:r>
            <a:br>
              <a:rPr lang="pt-BR" dirty="0" smtClean="0"/>
            </a:br>
            <a:r>
              <a:rPr lang="en-US" dirty="0" err="1" smtClean="0"/>
              <a:t>produto</a:t>
            </a:r>
            <a:r>
              <a:rPr lang="en-US" dirty="0" smtClean="0"/>
              <a:t> final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319" y="2166213"/>
            <a:ext cx="3088217" cy="23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82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Resumo</a:t>
            </a:r>
            <a:r>
              <a:rPr lang="en-US" dirty="0"/>
              <a:t> </a:t>
            </a:r>
            <a:r>
              <a:rPr lang="en-US" dirty="0" smtClean="0"/>
              <a:t>d</a:t>
            </a:r>
            <a:r>
              <a:rPr lang="en-US" dirty="0" smtClean="0"/>
              <a:t>o </a:t>
            </a:r>
            <a:r>
              <a:rPr lang="en-US" dirty="0" smtClean="0"/>
              <a:t>Script</a:t>
            </a:r>
            <a:endParaRPr lang="pt-B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80" y="5831837"/>
            <a:ext cx="4292600" cy="45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80" y="4973720"/>
            <a:ext cx="5765800" cy="520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91" y="3121204"/>
            <a:ext cx="5778500" cy="546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5" y="1727445"/>
            <a:ext cx="27305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15166" y="2756079"/>
            <a:ext cx="2384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cada contribui</a:t>
            </a:r>
            <a:r>
              <a:rPr lang="en-US" dirty="0" err="1" smtClean="0"/>
              <a:t>ção</a:t>
            </a:r>
            <a:r>
              <a:rPr lang="en-US" dirty="0" smtClean="0"/>
              <a:t>{</a:t>
            </a:r>
            <a:endParaRPr lang="pt-BR" dirty="0"/>
          </a:p>
        </p:txBody>
      </p:sp>
      <p:sp>
        <p:nvSpPr>
          <p:cNvPr id="10" name="TextBox 9"/>
          <p:cNvSpPr txBox="1"/>
          <p:nvPr/>
        </p:nvSpPr>
        <p:spPr>
          <a:xfrm>
            <a:off x="2382592" y="4327304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}</a:t>
            </a:r>
            <a:endParaRPr lang="pt-BR" dirty="0"/>
          </a:p>
        </p:txBody>
      </p:sp>
      <p:sp>
        <p:nvSpPr>
          <p:cNvPr id="11" name="TextBox 10"/>
          <p:cNvSpPr txBox="1"/>
          <p:nvPr/>
        </p:nvSpPr>
        <p:spPr>
          <a:xfrm>
            <a:off x="3265748" y="3175113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mtClean="0"/>
              <a:t>Se (</a:t>
            </a:r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9624630" y="3209588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) {</a:t>
            </a:r>
            <a:endParaRPr lang="pt-BR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976" y="3624890"/>
            <a:ext cx="3010376" cy="6395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59698" y="4116783"/>
            <a:ext cx="256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}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4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69" y="1298179"/>
            <a:ext cx="8895713" cy="5559821"/>
          </a:xfrm>
        </p:spPr>
      </p:pic>
    </p:spTree>
    <p:extLst>
      <p:ext uri="{BB962C8B-B14F-4D97-AF65-F5344CB8AC3E}">
        <p14:creationId xmlns:p14="http://schemas.microsoft.com/office/powerpoint/2010/main" val="33672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40" b="59789"/>
          <a:stretch/>
        </p:blipFill>
        <p:spPr>
          <a:xfrm>
            <a:off x="2586425" y="1604786"/>
            <a:ext cx="5893332" cy="411868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Execute</a:t>
            </a:r>
          </a:p>
        </p:txBody>
      </p:sp>
    </p:spTree>
    <p:extLst>
      <p:ext uri="{BB962C8B-B14F-4D97-AF65-F5344CB8AC3E}">
        <p14:creationId xmlns:p14="http://schemas.microsoft.com/office/powerpoint/2010/main" val="116552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5148" r="25869" b="48089"/>
          <a:stretch/>
        </p:blipFill>
        <p:spPr>
          <a:xfrm>
            <a:off x="1457535" y="1424164"/>
            <a:ext cx="8301457" cy="485245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D</a:t>
            </a:r>
            <a:r>
              <a:rPr lang="en-US" dirty="0" err="1"/>
              <a:t>ê</a:t>
            </a:r>
            <a:r>
              <a:rPr lang="en-US" dirty="0"/>
              <a:t> a </a:t>
            </a:r>
            <a:r>
              <a:rPr lang="en-US" dirty="0" err="1"/>
              <a:t>Permissão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014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88" b="55578"/>
          <a:stretch/>
        </p:blipFill>
        <p:spPr>
          <a:xfrm>
            <a:off x="577002" y="1514475"/>
            <a:ext cx="10406013" cy="418641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Verifique o Resultado</a:t>
            </a:r>
          </a:p>
        </p:txBody>
      </p:sp>
    </p:spTree>
    <p:extLst>
      <p:ext uri="{BB962C8B-B14F-4D97-AF65-F5344CB8AC3E}">
        <p14:creationId xmlns:p14="http://schemas.microsoft.com/office/powerpoint/2010/main" val="48052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118" b="42474"/>
          <a:stretch/>
        </p:blipFill>
        <p:spPr>
          <a:xfrm>
            <a:off x="554426" y="1480608"/>
            <a:ext cx="10871080" cy="477343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...e os Gr</a:t>
            </a:r>
            <a:r>
              <a:rPr lang="en-US" dirty="0" err="1"/>
              <a:t>áficos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440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6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Uso</a:t>
            </a:r>
          </a:p>
        </p:txBody>
      </p:sp>
      <p:pic>
        <p:nvPicPr>
          <p:cNvPr id="4" name="image28.jpe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16906" y="1798240"/>
            <a:ext cx="8358188" cy="344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720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515" y="1412875"/>
            <a:ext cx="7200971" cy="4824413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Uso 2</a:t>
            </a:r>
          </a:p>
        </p:txBody>
      </p:sp>
    </p:spTree>
    <p:extLst>
      <p:ext uri="{BB962C8B-B14F-4D97-AF65-F5344CB8AC3E}">
        <p14:creationId xmlns:p14="http://schemas.microsoft.com/office/powerpoint/2010/main" val="3178216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usar o conhecimento adquirido hoje?</a:t>
            </a:r>
          </a:p>
        </p:txBody>
      </p:sp>
    </p:spTree>
    <p:extLst>
      <p:ext uri="{BB962C8B-B14F-4D97-AF65-F5344CB8AC3E}">
        <p14:creationId xmlns:p14="http://schemas.microsoft.com/office/powerpoint/2010/main" val="316028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 mídia?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938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tentar?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285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Planejar um experimento novo</a:t>
            </a:r>
          </a:p>
        </p:txBody>
      </p:sp>
    </p:spTree>
    <p:extLst>
      <p:ext uri="{BB962C8B-B14F-4D97-AF65-F5344CB8AC3E}">
        <p14:creationId xmlns:p14="http://schemas.microsoft.com/office/powerpoint/2010/main" val="2304193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jceft.org/Join-NJCEFT/Thank-You/Thank_you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06287" y="1298180"/>
            <a:ext cx="9090066" cy="511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See</a:t>
            </a:r>
            <a:r>
              <a:rPr lang="pt-BR" dirty="0"/>
              <a:t> </a:t>
            </a:r>
            <a:r>
              <a:rPr lang="pt-BR" dirty="0" err="1"/>
              <a:t>ya</a:t>
            </a:r>
            <a:r>
              <a:rPr lang="pt-BR" dirty="0"/>
              <a:t>!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8C073-C15F-4688-B288-175A3FBE1578}" type="datetime1">
              <a:rPr lang="pt-BR" smtClean="0"/>
              <a:t>06/11/16</a:t>
            </a:fld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132</a:t>
            </a:fld>
            <a:endParaRPr lang="pt-BR"/>
          </a:p>
        </p:txBody>
      </p:sp>
      <p:pic>
        <p:nvPicPr>
          <p:cNvPr id="6" name="Picture 2" descr="https://iversity.org/blog/wp-content/uploads/2013/10/bigstock-Thank-You-Phrases-3852342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400"/>
            <a:ext cx="12192000" cy="6576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91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podemos utilizar a </a:t>
            </a:r>
            <a:r>
              <a:rPr lang="pt-BR" dirty="0" err="1"/>
              <a:t>crowd</a:t>
            </a:r>
            <a:r>
              <a:rPr lang="pt-BR" dirty="0"/>
              <a:t>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/>
              <a:t>Anotação:</a:t>
            </a:r>
          </a:p>
          <a:p>
            <a:pPr lvl="1"/>
            <a:r>
              <a:rPr lang="pt-BR" dirty="0"/>
              <a:t>Corresponde a adicionar novas informações à um conteúdo;</a:t>
            </a:r>
          </a:p>
          <a:p>
            <a:r>
              <a:rPr lang="pt-BR" dirty="0"/>
              <a:t>Geração:</a:t>
            </a:r>
          </a:p>
          <a:p>
            <a:pPr lvl="1"/>
            <a:r>
              <a:rPr lang="pt-BR" dirty="0"/>
              <a:t>Criação de </a:t>
            </a:r>
            <a:r>
              <a:rPr lang="pt-BR" dirty="0" smtClean="0"/>
              <a:t>um novo </a:t>
            </a:r>
            <a:r>
              <a:rPr lang="pt-BR" dirty="0"/>
              <a:t>conteúdo;</a:t>
            </a:r>
          </a:p>
          <a:p>
            <a:r>
              <a:rPr lang="pt-BR" dirty="0"/>
              <a:t>Sumarização:</a:t>
            </a:r>
          </a:p>
          <a:p>
            <a:pPr lvl="1"/>
            <a:r>
              <a:rPr lang="pt-BR" dirty="0"/>
              <a:t>Partes de um conteúdo que podem ser utilizadas para resumir a mesma;</a:t>
            </a:r>
          </a:p>
          <a:p>
            <a:r>
              <a:rPr lang="pt-BR" dirty="0"/>
              <a:t>Sincronização:</a:t>
            </a:r>
          </a:p>
          <a:p>
            <a:pPr lvl="1"/>
            <a:r>
              <a:rPr lang="pt-BR" dirty="0"/>
              <a:t>Relacionar diferentes conteúdo com o intuito de apresenta-los de forma relacionada;</a:t>
            </a:r>
          </a:p>
          <a:p>
            <a:r>
              <a:rPr lang="pt-BR" dirty="0"/>
              <a:t>Distribuição:</a:t>
            </a:r>
          </a:p>
          <a:p>
            <a:pPr lvl="1"/>
            <a:r>
              <a:rPr lang="pt-BR" dirty="0"/>
              <a:t>Tornar o conteúdo acessível aos usuário;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pt-BR" dirty="0"/>
              <a:t>Recomendação:</a:t>
            </a:r>
          </a:p>
          <a:p>
            <a:pPr lvl="1"/>
            <a:r>
              <a:rPr lang="pt-BR" dirty="0"/>
              <a:t>Quais tipos de conteúdos serão de maior interesse para um perfil específico;</a:t>
            </a:r>
          </a:p>
          <a:p>
            <a:r>
              <a:rPr lang="pt-BR" dirty="0"/>
              <a:t>Recuperação:</a:t>
            </a:r>
          </a:p>
          <a:p>
            <a:pPr lvl="1"/>
            <a:r>
              <a:rPr lang="pt-BR" dirty="0"/>
              <a:t>Se refere a prover a facilitação de busca de conteúdos;</a:t>
            </a:r>
          </a:p>
          <a:p>
            <a:r>
              <a:rPr lang="pt-BR" dirty="0" err="1"/>
              <a:t>QoE</a:t>
            </a:r>
            <a:r>
              <a:rPr lang="pt-BR" dirty="0"/>
              <a:t>/</a:t>
            </a:r>
            <a:r>
              <a:rPr lang="pt-BR" dirty="0" err="1"/>
              <a:t>QoS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Análise da qualidade do conteúdo;</a:t>
            </a:r>
          </a:p>
          <a:p>
            <a:r>
              <a:rPr lang="pt-BR" dirty="0"/>
              <a:t>Apresentação:</a:t>
            </a:r>
          </a:p>
          <a:p>
            <a:pPr lvl="1"/>
            <a:r>
              <a:rPr lang="pt-BR" dirty="0"/>
              <a:t>Como o conteúdo deve ser apresentado;</a:t>
            </a:r>
          </a:p>
        </p:txBody>
      </p:sp>
    </p:spTree>
    <p:extLst>
      <p:ext uri="{BB962C8B-B14F-4D97-AF65-F5344CB8AC3E}">
        <p14:creationId xmlns:p14="http://schemas.microsoft.com/office/powerpoint/2010/main" val="421152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Conteúdo</a:t>
            </a:r>
          </a:p>
        </p:txBody>
      </p:sp>
      <p:pic>
        <p:nvPicPr>
          <p:cNvPr id="1026" name="Picture 2" descr="Resultado de imagem para video audio text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6" y="2494756"/>
            <a:ext cx="11978936" cy="281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899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27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Mais simples dos objetos mídia de base:</a:t>
            </a:r>
          </a:p>
          <a:p>
            <a:pPr lvl="1"/>
            <a:r>
              <a:rPr lang="pt-BR" dirty="0"/>
              <a:t>Fonte, tipo, estilo, tamanho, espaçamento entre caracteres, etc.</a:t>
            </a:r>
          </a:p>
          <a:p>
            <a:endParaRPr lang="pt-BR" dirty="0"/>
          </a:p>
          <a:p>
            <a:r>
              <a:rPr lang="pt-BR" dirty="0"/>
              <a:t>Uso comum da </a:t>
            </a:r>
            <a:r>
              <a:rPr lang="pt-BR" dirty="0" err="1"/>
              <a:t>Crowd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Detecção de emoção;</a:t>
            </a:r>
          </a:p>
          <a:p>
            <a:pPr lvl="1"/>
            <a:r>
              <a:rPr lang="pt-BR" dirty="0"/>
              <a:t>Digitalização;</a:t>
            </a:r>
          </a:p>
          <a:p>
            <a:pPr lvl="1"/>
            <a:r>
              <a:rPr lang="pt-BR" dirty="0"/>
              <a:t>Sumarização;</a:t>
            </a:r>
          </a:p>
          <a:p>
            <a:pPr lvl="1"/>
            <a:r>
              <a:rPr lang="pt-BR" dirty="0"/>
              <a:t>Extração de características;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Texto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4" y="-27384"/>
            <a:ext cx="1210805" cy="135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8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Identifying medical terms in patient-authored text: a crowdsourcing-based approach </a:t>
            </a:r>
            <a:r>
              <a:rPr lang="pt-BR" dirty="0"/>
              <a:t>[</a:t>
            </a:r>
            <a:r>
              <a:rPr lang="pt-BR" dirty="0" err="1"/>
              <a:t>MacLean</a:t>
            </a:r>
            <a:r>
              <a:rPr lang="pt-BR" dirty="0"/>
              <a:t> &amp; </a:t>
            </a:r>
            <a:r>
              <a:rPr lang="pt-BR" dirty="0" err="1"/>
              <a:t>Heer</a:t>
            </a:r>
            <a:r>
              <a:rPr lang="pt-BR" dirty="0"/>
              <a:t> 2013]</a:t>
            </a:r>
          </a:p>
          <a:p>
            <a:pPr lvl="1"/>
            <a:r>
              <a:rPr lang="pt-BR" dirty="0"/>
              <a:t>Extração de termos médicos de um texto;</a:t>
            </a:r>
          </a:p>
          <a:p>
            <a:pPr lvl="1"/>
            <a:r>
              <a:rPr lang="pt-BR" dirty="0"/>
              <a:t>Consome texto vindos de aplicações médicas;</a:t>
            </a:r>
          </a:p>
          <a:p>
            <a:pPr lvl="1"/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Contexto Médico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28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-27384"/>
            <a:ext cx="2278966" cy="6858131"/>
          </a:xfrm>
        </p:spPr>
        <p:txBody>
          <a:bodyPr/>
          <a:lstStyle/>
          <a:p>
            <a:r>
              <a:rPr lang="pt-BR" dirty="0"/>
              <a:t>Extração de Termos Médicos</a:t>
            </a:r>
          </a:p>
        </p:txBody>
      </p:sp>
      <p:pic>
        <p:nvPicPr>
          <p:cNvPr id="2050" name="Picture 2" descr="Figure 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92" y="104378"/>
            <a:ext cx="6053732" cy="672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1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726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Dr. Detective: combining </a:t>
            </a:r>
            <a:r>
              <a:rPr lang="en-US" dirty="0" err="1"/>
              <a:t>gamication</a:t>
            </a:r>
            <a:r>
              <a:rPr lang="en-US" dirty="0"/>
              <a:t> techniques and crowdsourcing to create a gold standard in medical text </a:t>
            </a:r>
            <a:r>
              <a:rPr lang="pt-BR" dirty="0"/>
              <a:t>[</a:t>
            </a:r>
            <a:r>
              <a:rPr lang="pt-BR" dirty="0" err="1"/>
              <a:t>Dumitrache</a:t>
            </a:r>
            <a:r>
              <a:rPr lang="pt-BR" dirty="0"/>
              <a:t> et al. 2013]</a:t>
            </a:r>
          </a:p>
          <a:p>
            <a:pPr lvl="1"/>
            <a:r>
              <a:rPr lang="pt-BR" dirty="0"/>
              <a:t>Treinamento de ferramentas de processamento de linguagem natural em contexto médico;</a:t>
            </a:r>
          </a:p>
          <a:p>
            <a:pPr lvl="1"/>
            <a:r>
              <a:rPr lang="pt-BR" dirty="0" err="1"/>
              <a:t>Gamificação</a:t>
            </a:r>
            <a:r>
              <a:rPr lang="pt-BR" dirty="0"/>
              <a:t> para incentivar a </a:t>
            </a:r>
            <a:r>
              <a:rPr lang="pt-BR" dirty="0" err="1"/>
              <a:t>crowd</a:t>
            </a:r>
            <a:r>
              <a:rPr lang="pt-BR" dirty="0"/>
              <a:t>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Contexto Médico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653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350" y="15493"/>
            <a:ext cx="11254508" cy="684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1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Automatic vs. Crowdsourced Sentiment Analysis </a:t>
            </a:r>
            <a:r>
              <a:rPr lang="pt-BR" dirty="0"/>
              <a:t>[</a:t>
            </a:r>
            <a:r>
              <a:rPr lang="pt-BR" dirty="0" err="1"/>
              <a:t>Borromeo</a:t>
            </a:r>
            <a:r>
              <a:rPr lang="pt-BR" dirty="0"/>
              <a:t> &amp; </a:t>
            </a:r>
            <a:r>
              <a:rPr lang="pt-BR" dirty="0" err="1"/>
              <a:t>Toyama</a:t>
            </a:r>
            <a:r>
              <a:rPr lang="pt-BR" dirty="0"/>
              <a:t> 2015]</a:t>
            </a:r>
          </a:p>
          <a:p>
            <a:pPr lvl="1"/>
            <a:r>
              <a:rPr lang="pt-BR" dirty="0"/>
              <a:t>Uso da </a:t>
            </a:r>
            <a:r>
              <a:rPr lang="pt-BR" dirty="0" err="1"/>
              <a:t>crowd</a:t>
            </a:r>
            <a:r>
              <a:rPr lang="pt-BR" dirty="0"/>
              <a:t> para analisar sentimentos no texto;</a:t>
            </a:r>
          </a:p>
          <a:p>
            <a:pPr lvl="1"/>
            <a:r>
              <a:rPr lang="pt-BR" dirty="0"/>
              <a:t>Realiza testes tanto de forma voluntário quanto paga;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Análise de Texto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825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49" y="1466056"/>
            <a:ext cx="5860533" cy="2191544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de sentimentos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562" y="3657600"/>
            <a:ext cx="6245449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Measuring text simplification with the crowd </a:t>
            </a:r>
            <a:r>
              <a:rPr lang="pt-BR" dirty="0"/>
              <a:t>[</a:t>
            </a:r>
            <a:r>
              <a:rPr lang="pt-BR" dirty="0" err="1"/>
              <a:t>Lasecki</a:t>
            </a:r>
            <a:r>
              <a:rPr lang="pt-BR" dirty="0"/>
              <a:t> et al. 2015]</a:t>
            </a:r>
          </a:p>
          <a:p>
            <a:pPr lvl="1"/>
            <a:r>
              <a:rPr lang="pt-BR" dirty="0"/>
              <a:t>Propõe um forma de simplificação de textos;</a:t>
            </a:r>
          </a:p>
          <a:p>
            <a:pPr lvl="2"/>
            <a:r>
              <a:rPr lang="pt-BR" dirty="0"/>
              <a:t>Texto mais simplificado o possível, mantendo o mesmo significado;</a:t>
            </a:r>
          </a:p>
          <a:p>
            <a:pPr lvl="1"/>
            <a:r>
              <a:rPr lang="pt-BR" dirty="0"/>
              <a:t>Usa a </a:t>
            </a:r>
            <a:r>
              <a:rPr lang="pt-BR" dirty="0" err="1"/>
              <a:t>crowd</a:t>
            </a:r>
            <a:r>
              <a:rPr lang="pt-BR" dirty="0"/>
              <a:t> para avaliar textos simplificados;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Análise de Texto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61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2132" y="-22595"/>
            <a:ext cx="8063037" cy="688059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-27384"/>
            <a:ext cx="2903621" cy="6885384"/>
          </a:xfrm>
        </p:spPr>
        <p:txBody>
          <a:bodyPr/>
          <a:lstStyle/>
          <a:p>
            <a:r>
              <a:rPr lang="pt-BR" dirty="0"/>
              <a:t>Avaliação da simplificação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11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Vários projetos de interesse à nossa disciplina:</a:t>
            </a:r>
          </a:p>
          <a:p>
            <a:pPr lvl="1"/>
            <a:r>
              <a:rPr lang="pt-BR" dirty="0"/>
              <a:t>CAPTCHA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The ESP game;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GWAP:</a:t>
            </a:r>
          </a:p>
          <a:p>
            <a:pPr lvl="2"/>
            <a:r>
              <a:rPr lang="pt-BR" dirty="0"/>
              <a:t>Games </a:t>
            </a:r>
            <a:r>
              <a:rPr lang="pt-BR" dirty="0" err="1"/>
              <a:t>With</a:t>
            </a:r>
            <a:r>
              <a:rPr lang="pt-BR" dirty="0"/>
              <a:t> a </a:t>
            </a:r>
            <a:r>
              <a:rPr lang="pt-BR" dirty="0" err="1"/>
              <a:t>Purpose</a:t>
            </a:r>
            <a:endParaRPr lang="pt-BR" dirty="0"/>
          </a:p>
          <a:p>
            <a:pPr lvl="1"/>
            <a:endParaRPr lang="pt-BR" dirty="0"/>
          </a:p>
          <a:p>
            <a:pPr lvl="1"/>
            <a:r>
              <a:rPr lang="pt-BR" dirty="0" err="1"/>
              <a:t>reCAPTCHA</a:t>
            </a:r>
            <a:r>
              <a:rPr lang="pt-BR" dirty="0"/>
              <a:t>;</a:t>
            </a:r>
          </a:p>
          <a:p>
            <a:pPr lvl="1"/>
            <a:endParaRPr lang="pt-BR" dirty="0"/>
          </a:p>
          <a:p>
            <a:pPr lvl="1"/>
            <a:r>
              <a:rPr lang="pt-BR" dirty="0" err="1"/>
              <a:t>currently</a:t>
            </a:r>
            <a:r>
              <a:rPr lang="pt-BR" dirty="0"/>
              <a:t> </a:t>
            </a:r>
            <a:r>
              <a:rPr lang="pt-BR" dirty="0" err="1"/>
              <a:t>working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</a:t>
            </a:r>
            <a:r>
              <a:rPr lang="pt-BR" dirty="0" err="1"/>
              <a:t>Duolingo</a:t>
            </a:r>
            <a:r>
              <a:rPr lang="pt-BR" dirty="0"/>
              <a:t>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Digitalização </a:t>
            </a:r>
            <a:r>
              <a:rPr lang="de-DE" b="0" dirty="0"/>
              <a:t>[Von Ahn et al. 2008]</a:t>
            </a:r>
            <a:endParaRPr lang="pt-BR" dirty="0"/>
          </a:p>
        </p:txBody>
      </p:sp>
      <p:pic>
        <p:nvPicPr>
          <p:cNvPr id="2050" name="Picture 2" descr="https://upload.wikimedia.org/wikipedia/commons/thumb/6/69/Captcha.jpg/220px-Captch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050" y="1959111"/>
            <a:ext cx="2095500" cy="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sterenblog.files.wordpress.com/2011/02/esp-gam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061" y="2063195"/>
            <a:ext cx="2639877" cy="198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eweek.com/imagesvr_ce/eweek/images/googlewatch/recaptch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806" y="4164272"/>
            <a:ext cx="54673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google.com.br/images/branding/googleg/1x/googleg_standard_color_128d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197" y="2858133"/>
            <a:ext cx="396603" cy="39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s://www.google.com.br/images/branding/googleg/1x/googleg_standard_color_128d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365" y="4878522"/>
            <a:ext cx="396603" cy="39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53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1" y="1412776"/>
            <a:ext cx="6648998" cy="4824536"/>
          </a:xfrm>
        </p:spPr>
        <p:txBody>
          <a:bodyPr/>
          <a:lstStyle/>
          <a:p>
            <a:r>
              <a:rPr lang="en-US" dirty="0"/>
              <a:t>Towards crowdsourcing translation tasks in library cataloguing, a pilot study </a:t>
            </a:r>
            <a:r>
              <a:rPr lang="pt-BR" dirty="0"/>
              <a:t>[</a:t>
            </a:r>
            <a:r>
              <a:rPr lang="pt-BR" dirty="0" err="1"/>
              <a:t>Corney</a:t>
            </a:r>
            <a:r>
              <a:rPr lang="pt-BR" dirty="0"/>
              <a:t> et al.2010]</a:t>
            </a:r>
          </a:p>
          <a:p>
            <a:pPr lvl="1"/>
            <a:r>
              <a:rPr lang="pt-BR" dirty="0"/>
              <a:t>Tradução para caracteres romanos:</a:t>
            </a:r>
          </a:p>
          <a:p>
            <a:pPr lvl="1"/>
            <a:endParaRPr lang="pt-BR" dirty="0"/>
          </a:p>
          <a:p>
            <a:r>
              <a:rPr lang="en-US" dirty="0" err="1"/>
              <a:t>Duolingo</a:t>
            </a:r>
            <a:r>
              <a:rPr lang="en-US" dirty="0"/>
              <a:t>: learn a language for free while helping to translate the web.</a:t>
            </a:r>
            <a:r>
              <a:rPr lang="pt-BR" dirty="0"/>
              <a:t>[von </a:t>
            </a:r>
            <a:r>
              <a:rPr lang="pt-BR" dirty="0" err="1"/>
              <a:t>Ahn</a:t>
            </a:r>
            <a:r>
              <a:rPr lang="pt-BR" dirty="0"/>
              <a:t> 2013]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Tradução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008"/>
          <a:stretch/>
        </p:blipFill>
        <p:spPr bwMode="auto">
          <a:xfrm>
            <a:off x="10981196" y="-27384"/>
            <a:ext cx="1210804" cy="1354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348" y="1298179"/>
            <a:ext cx="4736350" cy="3324621"/>
          </a:xfrm>
          <a:prstGeom prst="rect">
            <a:avLst/>
          </a:prstGeom>
        </p:spPr>
      </p:pic>
      <p:pic>
        <p:nvPicPr>
          <p:cNvPr id="3076" name="Picture 4" descr="Resultado de imagem para duolin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510" y="5008884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8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46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Matriz composta de pixels contendo valores associados a informações de cores e brilho, que vista “a uma certa distância” forma uma imagem;</a:t>
            </a:r>
          </a:p>
          <a:p>
            <a:endParaRPr lang="pt-BR" dirty="0"/>
          </a:p>
          <a:p>
            <a:r>
              <a:rPr lang="pt-BR" dirty="0"/>
              <a:t>Usos comuns:</a:t>
            </a:r>
          </a:p>
          <a:p>
            <a:pPr lvl="1"/>
            <a:r>
              <a:rPr lang="pt-BR" dirty="0"/>
              <a:t>Qualidade;</a:t>
            </a:r>
          </a:p>
          <a:p>
            <a:pPr lvl="1"/>
            <a:r>
              <a:rPr lang="pt-BR" dirty="0"/>
              <a:t>Anotação;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1" r="46778"/>
          <a:stretch/>
        </p:blipFill>
        <p:spPr bwMode="auto">
          <a:xfrm>
            <a:off x="10375900" y="-27384"/>
            <a:ext cx="1816100" cy="135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89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salada de termos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20881" y="1596004"/>
            <a:ext cx="3291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</a:t>
            </a: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029794" y="3344356"/>
            <a:ext cx="487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Colaboração em escala Massiva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508661" y="4116976"/>
            <a:ext cx="64081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3C:</a:t>
            </a:r>
            <a:b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2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Comunicação, Coordenação </a:t>
            </a:r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Cooperação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621936" y="5501972"/>
            <a:ext cx="2400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Crowdsourcing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CaixaDeTexto 4"/>
          <p:cNvSpPr txBox="1"/>
          <p:nvPr/>
        </p:nvSpPr>
        <p:spPr>
          <a:xfrm>
            <a:off x="4975321" y="2184357"/>
            <a:ext cx="2054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Colaboração</a:t>
            </a:r>
            <a:endParaRPr lang="pt-BR" sz="28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018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180269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Massive online crowdsourced study of subjective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objective</a:t>
            </a:r>
            <a:r>
              <a:rPr lang="pt-BR" dirty="0"/>
              <a:t> </a:t>
            </a:r>
            <a:r>
              <a:rPr lang="pt-BR" dirty="0" err="1"/>
              <a:t>picture</a:t>
            </a:r>
            <a:r>
              <a:rPr lang="pt-BR" dirty="0"/>
              <a:t> </a:t>
            </a:r>
            <a:r>
              <a:rPr lang="pt-BR" dirty="0" err="1"/>
              <a:t>quality</a:t>
            </a:r>
            <a:r>
              <a:rPr lang="pt-BR" dirty="0"/>
              <a:t> [</a:t>
            </a:r>
            <a:r>
              <a:rPr lang="pt-BR" dirty="0" err="1"/>
              <a:t>Ghadiyaram</a:t>
            </a:r>
            <a:r>
              <a:rPr lang="pt-BR" dirty="0"/>
              <a:t> &amp; </a:t>
            </a:r>
            <a:r>
              <a:rPr lang="pt-BR" dirty="0" err="1"/>
              <a:t>Bovik</a:t>
            </a:r>
            <a:r>
              <a:rPr lang="pt-BR" dirty="0"/>
              <a:t> 2016]</a:t>
            </a:r>
          </a:p>
          <a:p>
            <a:pPr lvl="1"/>
            <a:r>
              <a:rPr lang="pt-BR" dirty="0"/>
              <a:t>Criação de um </a:t>
            </a:r>
            <a:r>
              <a:rPr lang="pt-BR" dirty="0" err="1"/>
              <a:t>dataset</a:t>
            </a:r>
            <a:r>
              <a:rPr lang="pt-BR" dirty="0"/>
              <a:t>: </a:t>
            </a:r>
            <a:r>
              <a:rPr lang="en-US" dirty="0"/>
              <a:t>LIVE In </a:t>
            </a:r>
            <a:r>
              <a:rPr lang="en-US" dirty="0" err="1"/>
              <a:t>theWild</a:t>
            </a:r>
            <a:r>
              <a:rPr lang="en-US" dirty="0"/>
              <a:t> Image Quality Challenge Database;</a:t>
            </a:r>
          </a:p>
          <a:p>
            <a:pPr lvl="1"/>
            <a:r>
              <a:rPr lang="en-US" dirty="0"/>
              <a:t>E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plataforma</a:t>
            </a:r>
            <a:r>
              <a:rPr lang="en-US" dirty="0"/>
              <a:t> para </a:t>
            </a:r>
            <a:r>
              <a:rPr lang="en-US" dirty="0" err="1"/>
              <a:t>analise</a:t>
            </a:r>
            <a:r>
              <a:rPr lang="en-US" dirty="0"/>
              <a:t> de </a:t>
            </a:r>
            <a:r>
              <a:rPr lang="en-US" dirty="0" err="1"/>
              <a:t>qualidade</a:t>
            </a:r>
            <a:r>
              <a:rPr lang="en-US" dirty="0"/>
              <a:t> de imagens;</a:t>
            </a:r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Qualidade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249" y="3043045"/>
            <a:ext cx="4204654" cy="38149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7840" y="3105312"/>
            <a:ext cx="4486910" cy="375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0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082264"/>
          </a:xfrm>
        </p:spPr>
        <p:txBody>
          <a:bodyPr/>
          <a:lstStyle/>
          <a:p>
            <a:r>
              <a:rPr lang="en-US" b="1" dirty="0"/>
              <a:t>Crowdsourcing subjective image quality evaluation</a:t>
            </a:r>
            <a:r>
              <a:rPr lang="pt-BR" dirty="0"/>
              <a:t> [Ribeiro et al. 2011]</a:t>
            </a:r>
          </a:p>
          <a:p>
            <a:pPr lvl="1"/>
            <a:r>
              <a:rPr lang="pt-BR" dirty="0"/>
              <a:t>Também analisa a qualidade das imagens;</a:t>
            </a:r>
          </a:p>
          <a:p>
            <a:pPr lvl="1"/>
            <a:r>
              <a:rPr lang="pt-BR" dirty="0"/>
              <a:t>Usa uma plataforma chamada </a:t>
            </a:r>
            <a:r>
              <a:rPr lang="pt-BR" dirty="0" err="1"/>
              <a:t>crowdMOS</a:t>
            </a:r>
            <a:r>
              <a:rPr lang="pt-BR" dirty="0"/>
              <a:t>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Qualidade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3204019"/>
            <a:ext cx="5856651" cy="365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1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272959"/>
          </a:xfrm>
        </p:spPr>
        <p:txBody>
          <a:bodyPr/>
          <a:lstStyle/>
          <a:p>
            <a:r>
              <a:rPr lang="en-US" b="1" dirty="0"/>
              <a:t>Ground truth generation in medical imaging: a crowdsourcing-based iterative approach </a:t>
            </a:r>
            <a:r>
              <a:rPr lang="pt-BR" dirty="0"/>
              <a:t>[</a:t>
            </a:r>
            <a:r>
              <a:rPr lang="pt-BR" dirty="0" err="1"/>
              <a:t>Foncubierta</a:t>
            </a:r>
            <a:r>
              <a:rPr lang="pt-BR" dirty="0"/>
              <a:t> Rodríguez &amp; Müller 2012]</a:t>
            </a:r>
          </a:p>
          <a:p>
            <a:pPr lvl="1"/>
            <a:r>
              <a:rPr lang="pt-BR" dirty="0" err="1"/>
              <a:t>Ground</a:t>
            </a:r>
            <a:r>
              <a:rPr lang="pt-BR" dirty="0"/>
              <a:t> </a:t>
            </a:r>
            <a:r>
              <a:rPr lang="pt-BR" dirty="0" err="1"/>
              <a:t>Truth</a:t>
            </a:r>
            <a:r>
              <a:rPr lang="pt-BR" dirty="0"/>
              <a:t> para testar ferramentas;</a:t>
            </a:r>
          </a:p>
          <a:p>
            <a:pPr lvl="1"/>
            <a:r>
              <a:rPr lang="pt-BR" dirty="0"/>
              <a:t>A </a:t>
            </a:r>
            <a:r>
              <a:rPr lang="pt-BR" dirty="0" err="1"/>
              <a:t>crowd</a:t>
            </a:r>
            <a:r>
              <a:rPr lang="pt-BR" dirty="0"/>
              <a:t> é usada para anotar o ponto de partida da ferramenta e também avaliar os resultados da ferramenta;</a:t>
            </a:r>
          </a:p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Contexto médico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0" y="3186378"/>
            <a:ext cx="3590846" cy="367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194024"/>
          </a:xfrm>
        </p:spPr>
        <p:txBody>
          <a:bodyPr>
            <a:normAutofit/>
          </a:bodyPr>
          <a:lstStyle/>
          <a:p>
            <a:r>
              <a:rPr lang="en-US" b="1" dirty="0" err="1"/>
              <a:t>UCap</a:t>
            </a:r>
            <a:r>
              <a:rPr lang="en-US" b="1" dirty="0"/>
              <a:t>: A crowdsourcing application for the visually impaired and blind persons on Android smartphone </a:t>
            </a:r>
            <a:r>
              <a:rPr lang="pt-BR" dirty="0"/>
              <a:t>[</a:t>
            </a:r>
            <a:r>
              <a:rPr lang="pt-BR" dirty="0" err="1"/>
              <a:t>Hoonlor</a:t>
            </a:r>
            <a:r>
              <a:rPr lang="pt-BR" dirty="0"/>
              <a:t> et al. 2015]</a:t>
            </a:r>
          </a:p>
          <a:p>
            <a:pPr lvl="1"/>
            <a:r>
              <a:rPr lang="pt-BR" dirty="0"/>
              <a:t>Ajudar pessoas com deficiência visual;</a:t>
            </a:r>
          </a:p>
          <a:p>
            <a:pPr lvl="1"/>
            <a:r>
              <a:rPr lang="pt-BR" dirty="0"/>
              <a:t>A tarefa da </a:t>
            </a:r>
            <a:r>
              <a:rPr lang="pt-BR" dirty="0" err="1"/>
              <a:t>crowd</a:t>
            </a:r>
            <a:r>
              <a:rPr lang="pt-BR" dirty="0"/>
              <a:t> é descreve o que eles enxergam;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Contexto social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830" y="3606800"/>
            <a:ext cx="78105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97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604283"/>
          </a:xfrm>
        </p:spPr>
        <p:txBody>
          <a:bodyPr/>
          <a:lstStyle/>
          <a:p>
            <a:r>
              <a:rPr lang="pt-BR" dirty="0"/>
              <a:t>Jogo baseado no ESP;</a:t>
            </a:r>
          </a:p>
          <a:p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Anotação (https://www.artigo.org/)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t="5396" r="4452" b="46333"/>
          <a:stretch/>
        </p:blipFill>
        <p:spPr>
          <a:xfrm>
            <a:off x="2010696" y="2131656"/>
            <a:ext cx="8973994" cy="472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71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Outro exemplo de jogo:</a:t>
            </a:r>
          </a:p>
          <a:p>
            <a:pPr marL="342900" lvl="1" indent="0">
              <a:buNone/>
            </a:pPr>
            <a:r>
              <a:rPr lang="pt-BR" dirty="0"/>
              <a:t>http://colors.htw-berlin.de/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APETOPIA</a:t>
            </a:r>
          </a:p>
        </p:txBody>
      </p:sp>
    </p:spTree>
    <p:extLst>
      <p:ext uri="{BB962C8B-B14F-4D97-AF65-F5344CB8AC3E}">
        <p14:creationId xmlns:p14="http://schemas.microsoft.com/office/powerpoint/2010/main" val="429020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Áudio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9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Uma </a:t>
            </a:r>
            <a:r>
              <a:rPr lang="pt-BR" i="1" dirty="0" err="1"/>
              <a:t>stream</a:t>
            </a:r>
            <a:r>
              <a:rPr lang="pt-BR" i="1" dirty="0"/>
              <a:t> </a:t>
            </a:r>
            <a:r>
              <a:rPr lang="pt-BR" dirty="0"/>
              <a:t>de bytes contendo dados de amplitude;</a:t>
            </a:r>
          </a:p>
          <a:p>
            <a:pPr lvl="1"/>
            <a:endParaRPr lang="pt-BR" dirty="0"/>
          </a:p>
          <a:p>
            <a:endParaRPr lang="pt-BR" dirty="0"/>
          </a:p>
          <a:p>
            <a:r>
              <a:rPr lang="pt-BR" dirty="0"/>
              <a:t>Usos comum:</a:t>
            </a:r>
          </a:p>
          <a:p>
            <a:pPr lvl="1"/>
            <a:r>
              <a:rPr lang="pt-BR" dirty="0"/>
              <a:t>Anotação e transcrição;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Áudio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98" r="24196"/>
          <a:stretch/>
        </p:blipFill>
        <p:spPr bwMode="auto">
          <a:xfrm>
            <a:off x="10883900" y="-27384"/>
            <a:ext cx="1308100" cy="133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8118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006285"/>
          </a:xfrm>
        </p:spPr>
        <p:txBody>
          <a:bodyPr/>
          <a:lstStyle/>
          <a:p>
            <a:r>
              <a:rPr lang="en-US" b="1" dirty="0"/>
              <a:t>THE AMG1608 DATASET FOR MUSIC EMOTION RECOGNITION </a:t>
            </a:r>
            <a:r>
              <a:rPr lang="pt-BR" dirty="0"/>
              <a:t>[Chen et al. 2015b]</a:t>
            </a:r>
          </a:p>
          <a:p>
            <a:pPr lvl="1"/>
            <a:r>
              <a:rPr lang="pt-BR" dirty="0"/>
              <a:t>Anotação de emoções em músicas (1608);</a:t>
            </a:r>
          </a:p>
          <a:p>
            <a:pPr lvl="1"/>
            <a:r>
              <a:rPr lang="pt-BR" dirty="0"/>
              <a:t>Treinar e testar métodos automáticos;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Anotação/</a:t>
            </a:r>
            <a:r>
              <a:rPr lang="pt-BR" dirty="0" err="1"/>
              <a:t>Datasets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797" y="3129066"/>
            <a:ext cx="5563050" cy="372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37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1860511"/>
          </a:xfrm>
        </p:spPr>
        <p:txBody>
          <a:bodyPr/>
          <a:lstStyle/>
          <a:p>
            <a:r>
              <a:rPr lang="en-US" b="1" dirty="0"/>
              <a:t>Crowd-sourcing platform for large-scale speech data collection [</a:t>
            </a:r>
            <a:r>
              <a:rPr lang="pt-BR" dirty="0" err="1"/>
              <a:t>Freitaset</a:t>
            </a:r>
            <a:r>
              <a:rPr lang="pt-BR" dirty="0"/>
              <a:t> al. 2010]</a:t>
            </a:r>
          </a:p>
          <a:p>
            <a:pPr lvl="1"/>
            <a:r>
              <a:rPr lang="pt-BR" dirty="0"/>
              <a:t>Criação de um </a:t>
            </a:r>
            <a:r>
              <a:rPr lang="pt-BR" dirty="0" err="1"/>
              <a:t>dataset</a:t>
            </a:r>
            <a:r>
              <a:rPr lang="pt-BR" dirty="0"/>
              <a:t> (</a:t>
            </a:r>
            <a:r>
              <a:rPr lang="pt-BR" dirty="0" err="1"/>
              <a:t>YourSpeech</a:t>
            </a:r>
            <a:r>
              <a:rPr lang="pt-BR" dirty="0"/>
              <a:t>)</a:t>
            </a:r>
          </a:p>
          <a:p>
            <a:pPr lvl="1"/>
            <a:r>
              <a:rPr lang="pt-BR" dirty="0"/>
              <a:t>Objetivo de treinar reconhecedores automáticos;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Anotação/</a:t>
            </a:r>
            <a:r>
              <a:rPr lang="pt-BR" dirty="0" err="1"/>
              <a:t>Datasets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722" y="3260078"/>
            <a:ext cx="4744278" cy="359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14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i="1" dirty="0" err="1"/>
              <a:t>dificil</a:t>
            </a:r>
            <a:r>
              <a:rPr lang="pt-BR" i="1" dirty="0"/>
              <a:t> para a m</a:t>
            </a:r>
            <a:r>
              <a:rPr lang="en-US" i="1" dirty="0" err="1"/>
              <a:t>áquina</a:t>
            </a:r>
            <a:r>
              <a:rPr lang="mr-IN" i="1" dirty="0"/>
              <a:t>…</a:t>
            </a:r>
            <a:endParaRPr lang="en-US" i="1" dirty="0"/>
          </a:p>
          <a:p>
            <a:pPr marL="0" indent="0" algn="ctr">
              <a:buNone/>
            </a:pPr>
            <a:r>
              <a:rPr lang="mr-IN" i="1" dirty="0"/>
              <a:t>…</a:t>
            </a:r>
            <a:r>
              <a:rPr lang="en-US" i="1" dirty="0"/>
              <a:t>mas </a:t>
            </a:r>
            <a:r>
              <a:rPr lang="en-US" i="1" dirty="0" err="1"/>
              <a:t>fácil</a:t>
            </a:r>
            <a:r>
              <a:rPr lang="en-US" i="1" dirty="0"/>
              <a:t> para o </a:t>
            </a:r>
            <a:r>
              <a:rPr lang="en-US" i="1" dirty="0" err="1"/>
              <a:t>seu</a:t>
            </a:r>
            <a:r>
              <a:rPr lang="en-US" i="1" dirty="0"/>
              <a:t> </a:t>
            </a:r>
            <a:r>
              <a:rPr lang="en-US" i="1" dirty="0" err="1"/>
              <a:t>humano</a:t>
            </a:r>
            <a:endParaRPr lang="pt-BR" i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Human</a:t>
            </a:r>
            <a:r>
              <a:rPr lang="pt-BR" dirty="0"/>
              <a:t> </a:t>
            </a:r>
            <a:r>
              <a:rPr lang="pt-BR" dirty="0" err="1"/>
              <a:t>Computation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70" y="3200424"/>
            <a:ext cx="7324259" cy="30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33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3018547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MediaServ</a:t>
            </a:r>
            <a:r>
              <a:rPr lang="en-US" dirty="0"/>
              <a:t>: Resource Optimization in Subscription </a:t>
            </a:r>
            <a:r>
              <a:rPr lang="pt-BR" dirty="0" err="1"/>
              <a:t>based</a:t>
            </a:r>
            <a:r>
              <a:rPr lang="pt-BR" dirty="0"/>
              <a:t> Media </a:t>
            </a:r>
            <a:r>
              <a:rPr lang="pt-BR" dirty="0" err="1"/>
              <a:t>Crowdsourcing</a:t>
            </a:r>
            <a:r>
              <a:rPr lang="pt-BR" dirty="0"/>
              <a:t> [</a:t>
            </a:r>
            <a:r>
              <a:rPr lang="pt-BR" dirty="0" err="1"/>
              <a:t>Rizvi</a:t>
            </a:r>
            <a:r>
              <a:rPr lang="pt-BR" dirty="0"/>
              <a:t> et al.2015]</a:t>
            </a:r>
          </a:p>
          <a:p>
            <a:pPr lvl="1"/>
            <a:r>
              <a:rPr lang="pt-BR" dirty="0"/>
              <a:t>Campanhas para obtenção de áudios;</a:t>
            </a:r>
          </a:p>
          <a:p>
            <a:pPr lvl="1"/>
            <a:r>
              <a:rPr lang="pt-BR" dirty="0"/>
              <a:t>Caso específico para poluição sonora:</a:t>
            </a:r>
          </a:p>
          <a:p>
            <a:pPr lvl="2"/>
            <a:r>
              <a:rPr lang="pt-BR" dirty="0"/>
              <a:t>Locais e barulhos específicos;</a:t>
            </a:r>
          </a:p>
          <a:p>
            <a:pPr lvl="1"/>
            <a:r>
              <a:rPr lang="pt-BR" dirty="0"/>
              <a:t>Uso de aplicação própria instalada no celular;</a:t>
            </a:r>
          </a:p>
          <a:p>
            <a:pPr lvl="1"/>
            <a:r>
              <a:rPr lang="pt-BR" dirty="0"/>
              <a:t>Também utilizado para imagens;</a:t>
            </a:r>
          </a:p>
          <a:p>
            <a:pPr lvl="1"/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Geração de áudio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9961" y="3685219"/>
            <a:ext cx="4202039" cy="31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399569"/>
          </a:xfrm>
        </p:spPr>
        <p:txBody>
          <a:bodyPr/>
          <a:lstStyle/>
          <a:p>
            <a:r>
              <a:rPr lang="en-US" dirty="0"/>
              <a:t>A Transcription Task for Crowdsourcing with Automatic Quality Control </a:t>
            </a:r>
            <a:r>
              <a:rPr lang="pt-BR" dirty="0"/>
              <a:t>[Lee &amp; Glass 2011]</a:t>
            </a:r>
          </a:p>
          <a:p>
            <a:pPr lvl="1"/>
            <a:r>
              <a:rPr lang="pt-BR" dirty="0"/>
              <a:t>Transcrição de pedaços de áudios (5-6 segundos);</a:t>
            </a:r>
          </a:p>
          <a:p>
            <a:pPr lvl="1"/>
            <a:r>
              <a:rPr lang="pt-BR" dirty="0"/>
              <a:t>Áudios originais de minutos e até horas;</a:t>
            </a:r>
          </a:p>
          <a:p>
            <a:pPr lvl="1"/>
            <a:r>
              <a:rPr lang="pt-BR" dirty="0"/>
              <a:t>Cada membro da </a:t>
            </a:r>
            <a:r>
              <a:rPr lang="pt-BR" dirty="0" err="1"/>
              <a:t>crowd</a:t>
            </a:r>
            <a:r>
              <a:rPr lang="pt-BR" dirty="0"/>
              <a:t>, 5 áudios como tarefa;</a:t>
            </a: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Transcrição</a:t>
            </a:r>
          </a:p>
        </p:txBody>
      </p:sp>
    </p:spTree>
    <p:extLst>
      <p:ext uri="{BB962C8B-B14F-4D97-AF65-F5344CB8AC3E}">
        <p14:creationId xmlns:p14="http://schemas.microsoft.com/office/powerpoint/2010/main" val="365813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22175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Framework of Human-based Speech Transcription with a Speech Chunking Front-end </a:t>
            </a:r>
            <a:r>
              <a:rPr lang="pt-BR" dirty="0"/>
              <a:t>[Saito 2015]</a:t>
            </a:r>
          </a:p>
          <a:p>
            <a:pPr lvl="1"/>
            <a:r>
              <a:rPr lang="pt-BR" dirty="0"/>
              <a:t>Também usa pedaços de áudio;</a:t>
            </a:r>
          </a:p>
          <a:p>
            <a:pPr lvl="1"/>
            <a:r>
              <a:rPr lang="pt-BR" dirty="0"/>
              <a:t>Objetivo principal: criar uma base de </a:t>
            </a:r>
            <a:r>
              <a:rPr lang="pt-BR" dirty="0" err="1"/>
              <a:t>captions</a:t>
            </a:r>
            <a:r>
              <a:rPr lang="pt-BR" dirty="0"/>
              <a:t> para pessoas com problemas auditivos;</a:t>
            </a:r>
            <a:endParaRPr lang="en-US" dirty="0"/>
          </a:p>
          <a:p>
            <a:pPr lvl="1"/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Casos específicos:</a:t>
            </a:r>
            <a:br>
              <a:rPr lang="pt-BR" dirty="0"/>
            </a:br>
            <a:r>
              <a:rPr lang="pt-BR" dirty="0"/>
              <a:t>Transcrição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67" y="3236534"/>
            <a:ext cx="6217015" cy="36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8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402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Definição de vídeo: </a:t>
            </a:r>
          </a:p>
          <a:p>
            <a:pPr lvl="1"/>
            <a:r>
              <a:rPr lang="pt-BR" dirty="0"/>
              <a:t>representado como uma sucessão de imagens digitais numa taxa de quadros suficiente para criar a sensação de movimento.</a:t>
            </a:r>
          </a:p>
          <a:p>
            <a:endParaRPr lang="pt-BR" dirty="0"/>
          </a:p>
          <a:p>
            <a:r>
              <a:rPr lang="pt-BR" dirty="0"/>
              <a:t>Principais usos:</a:t>
            </a:r>
          </a:p>
          <a:p>
            <a:pPr lvl="1"/>
            <a:r>
              <a:rPr lang="pt-BR" dirty="0"/>
              <a:t>Anotação;</a:t>
            </a:r>
          </a:p>
          <a:p>
            <a:pPr lvl="1"/>
            <a:r>
              <a:rPr lang="pt-BR" dirty="0"/>
              <a:t>Avaliação de Qualidade;</a:t>
            </a:r>
          </a:p>
          <a:p>
            <a:pPr lvl="1"/>
            <a:r>
              <a:rPr lang="pt-BR" dirty="0"/>
              <a:t>Geração;</a:t>
            </a:r>
          </a:p>
          <a:p>
            <a:pPr lvl="1"/>
            <a:endParaRPr lang="pt-BR" dirty="0"/>
          </a:p>
          <a:p>
            <a:r>
              <a:rPr lang="pt-BR" dirty="0"/>
              <a:t>Vamos abordar vídeos um pouco diferente dos outros;</a:t>
            </a:r>
          </a:p>
          <a:p>
            <a:pPr lvl="1"/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Vídeo</a:t>
            </a:r>
          </a:p>
        </p:txBody>
      </p:sp>
      <p:pic>
        <p:nvPicPr>
          <p:cNvPr id="4" name="Picture 2" descr="Resultado de imagem para video audio text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40"/>
          <a:stretch/>
        </p:blipFill>
        <p:spPr bwMode="auto">
          <a:xfrm>
            <a:off x="10862494" y="-27384"/>
            <a:ext cx="1329505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952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CrowdSourcing</a:t>
            </a:r>
            <a:r>
              <a:rPr lang="pt-BR" dirty="0"/>
              <a:t> + </a:t>
            </a:r>
            <a:r>
              <a:rPr lang="pt-BR" dirty="0" err="1"/>
              <a:t>Video</a:t>
            </a:r>
            <a:r>
              <a:rPr lang="pt-BR" dirty="0"/>
              <a:t> (análise de 106 </a:t>
            </a:r>
            <a:r>
              <a:rPr lang="pt-BR" dirty="0" err="1"/>
              <a:t>papers</a:t>
            </a:r>
            <a:r>
              <a:rPr lang="pt-BR" dirty="0"/>
              <a:t>)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29"/>
          <a:stretch/>
        </p:blipFill>
        <p:spPr>
          <a:xfrm>
            <a:off x="2167343" y="1377493"/>
            <a:ext cx="7857314" cy="5480507"/>
          </a:xfrm>
        </p:spPr>
      </p:pic>
    </p:spTree>
    <p:extLst>
      <p:ext uri="{BB962C8B-B14F-4D97-AF65-F5344CB8AC3E}">
        <p14:creationId xmlns:p14="http://schemas.microsoft.com/office/powerpoint/2010/main" val="3658908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094" y="1298179"/>
            <a:ext cx="8827204" cy="555982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Natureza da Colaboração</a:t>
            </a:r>
          </a:p>
        </p:txBody>
      </p:sp>
    </p:spTree>
    <p:extLst>
      <p:ext uri="{BB962C8B-B14F-4D97-AF65-F5344CB8AC3E}">
        <p14:creationId xmlns:p14="http://schemas.microsoft.com/office/powerpoint/2010/main" val="26825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99" y="1298179"/>
            <a:ext cx="11860951" cy="555982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Recrutamento de Usuários</a:t>
            </a:r>
          </a:p>
        </p:txBody>
      </p:sp>
    </p:spTree>
    <p:extLst>
      <p:ext uri="{BB962C8B-B14F-4D97-AF65-F5344CB8AC3E}">
        <p14:creationId xmlns:p14="http://schemas.microsoft.com/office/powerpoint/2010/main" val="280627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40" y="1298179"/>
            <a:ext cx="9763120" cy="555982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Número de participantes</a:t>
            </a:r>
          </a:p>
        </p:txBody>
      </p:sp>
    </p:spTree>
    <p:extLst>
      <p:ext uri="{BB962C8B-B14F-4D97-AF65-F5344CB8AC3E}">
        <p14:creationId xmlns:p14="http://schemas.microsoft.com/office/powerpoint/2010/main" val="24269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1344602"/>
            <a:ext cx="9797456" cy="5513397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Uso da </a:t>
            </a:r>
            <a:r>
              <a:rPr lang="pt-BR" dirty="0" err="1"/>
              <a:t>crowd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2722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25" y="1899443"/>
            <a:ext cx="6591300" cy="4622800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Colabora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74" y="2901947"/>
            <a:ext cx="2803525" cy="359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7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77" y="1359252"/>
            <a:ext cx="9870831" cy="5378832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Método utilizado</a:t>
            </a:r>
          </a:p>
        </p:txBody>
      </p:sp>
    </p:spTree>
    <p:extLst>
      <p:ext uri="{BB962C8B-B14F-4D97-AF65-F5344CB8AC3E}">
        <p14:creationId xmlns:p14="http://schemas.microsoft.com/office/powerpoint/2010/main" val="3832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311" y="1342594"/>
            <a:ext cx="9949361" cy="5515406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Distribuição dos vídeos</a:t>
            </a:r>
          </a:p>
        </p:txBody>
      </p:sp>
    </p:spTree>
    <p:extLst>
      <p:ext uri="{BB962C8B-B14F-4D97-AF65-F5344CB8AC3E}">
        <p14:creationId xmlns:p14="http://schemas.microsoft.com/office/powerpoint/2010/main" val="2465462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7" y="1288066"/>
            <a:ext cx="9831776" cy="5569934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 Utilizada</a:t>
            </a:r>
          </a:p>
        </p:txBody>
      </p:sp>
    </p:spTree>
    <p:extLst>
      <p:ext uri="{BB962C8B-B14F-4D97-AF65-F5344CB8AC3E}">
        <p14:creationId xmlns:p14="http://schemas.microsoft.com/office/powerpoint/2010/main" val="234962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7287" y="1298180"/>
            <a:ext cx="9106208" cy="555982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Quantidade de Vídeos</a:t>
            </a:r>
          </a:p>
        </p:txBody>
      </p:sp>
    </p:spTree>
    <p:extLst>
      <p:ext uri="{BB962C8B-B14F-4D97-AF65-F5344CB8AC3E}">
        <p14:creationId xmlns:p14="http://schemas.microsoft.com/office/powerpoint/2010/main" val="2267908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10" y="1283311"/>
            <a:ext cx="10335989" cy="5574689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Granularidade dos vídeos</a:t>
            </a:r>
          </a:p>
        </p:txBody>
      </p:sp>
    </p:spTree>
    <p:extLst>
      <p:ext uri="{BB962C8B-B14F-4D97-AF65-F5344CB8AC3E}">
        <p14:creationId xmlns:p14="http://schemas.microsoft.com/office/powerpoint/2010/main" val="4166726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148" y="1298179"/>
            <a:ext cx="10706101" cy="5559821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9904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56" y="1298180"/>
            <a:ext cx="11541673" cy="5559820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</p:spTree>
    <p:extLst>
      <p:ext uri="{BB962C8B-B14F-4D97-AF65-F5344CB8AC3E}">
        <p14:creationId xmlns:p14="http://schemas.microsoft.com/office/powerpoint/2010/main" val="369588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7" y="1270603"/>
            <a:ext cx="10461863" cy="5587397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2</a:t>
            </a:r>
          </a:p>
        </p:txBody>
      </p:sp>
    </p:spTree>
    <p:extLst>
      <p:ext uri="{BB962C8B-B14F-4D97-AF65-F5344CB8AC3E}">
        <p14:creationId xmlns:p14="http://schemas.microsoft.com/office/powerpoint/2010/main" val="375797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6" y="1258294"/>
            <a:ext cx="9923126" cy="5599706"/>
          </a:xfr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3</a:t>
            </a:r>
          </a:p>
        </p:txBody>
      </p:sp>
    </p:spTree>
    <p:extLst>
      <p:ext uri="{BB962C8B-B14F-4D97-AF65-F5344CB8AC3E}">
        <p14:creationId xmlns:p14="http://schemas.microsoft.com/office/powerpoint/2010/main" val="1658658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Hands</a:t>
            </a:r>
            <a:r>
              <a:rPr lang="pt-BR" dirty="0"/>
              <a:t> </a:t>
            </a:r>
            <a:r>
              <a:rPr lang="pt-BR" dirty="0" err="1"/>
              <a:t>On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9470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564" y="1412875"/>
            <a:ext cx="9262872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Colabora</a:t>
            </a:r>
            <a:r>
              <a:rPr lang="en-US" dirty="0" err="1"/>
              <a:t>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Massiva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886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</a:t>
            </a:r>
          </a:p>
        </p:txBody>
      </p:sp>
      <p:sp>
        <p:nvSpPr>
          <p:cNvPr id="5" name="Retângulo: Cantos Arredondados 4"/>
          <p:cNvSpPr/>
          <p:nvPr/>
        </p:nvSpPr>
        <p:spPr>
          <a:xfrm>
            <a:off x="8486775" y="1914525"/>
            <a:ext cx="3300413" cy="181451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 err="1"/>
              <a:t>GoogleDrive</a:t>
            </a:r>
            <a:endParaRPr lang="pt-BR" b="1" u="sng" dirty="0"/>
          </a:p>
        </p:txBody>
      </p:sp>
      <p:sp>
        <p:nvSpPr>
          <p:cNvPr id="7" name="Retângulo: Cantos Arredondados 6"/>
          <p:cNvSpPr/>
          <p:nvPr/>
        </p:nvSpPr>
        <p:spPr>
          <a:xfrm>
            <a:off x="9201149" y="2522363"/>
            <a:ext cx="1871663" cy="885825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u="sng" dirty="0" err="1"/>
              <a:t>Spreadsheet</a:t>
            </a:r>
            <a:endParaRPr lang="pt-BR" b="1" u="sng" dirty="0"/>
          </a:p>
        </p:txBody>
      </p:sp>
      <p:sp>
        <p:nvSpPr>
          <p:cNvPr id="8" name="Retângulo: Cantos Arredondados 7"/>
          <p:cNvSpPr/>
          <p:nvPr/>
        </p:nvSpPr>
        <p:spPr>
          <a:xfrm>
            <a:off x="4351775" y="1914525"/>
            <a:ext cx="3300413" cy="18145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 err="1"/>
              <a:t>Client</a:t>
            </a:r>
            <a:endParaRPr lang="pt-BR" b="1" u="sng" dirty="0"/>
          </a:p>
        </p:txBody>
      </p:sp>
      <p:sp>
        <p:nvSpPr>
          <p:cNvPr id="9" name="Retângulo: Cantos Arredondados 8"/>
          <p:cNvSpPr/>
          <p:nvPr/>
        </p:nvSpPr>
        <p:spPr>
          <a:xfrm>
            <a:off x="5066149" y="2522363"/>
            <a:ext cx="1871663" cy="8858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u="sng" dirty="0"/>
              <a:t>Browser</a:t>
            </a:r>
          </a:p>
        </p:txBody>
      </p:sp>
      <p:sp>
        <p:nvSpPr>
          <p:cNvPr id="10" name="Retângulo: Cantos Arredondados 9"/>
          <p:cNvSpPr/>
          <p:nvPr/>
        </p:nvSpPr>
        <p:spPr>
          <a:xfrm>
            <a:off x="336986" y="1914525"/>
            <a:ext cx="3300413" cy="181451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/>
              <a:t>GitHub</a:t>
            </a:r>
          </a:p>
        </p:txBody>
      </p:sp>
      <p:sp>
        <p:nvSpPr>
          <p:cNvPr id="11" name="Retângulo: Cantos Arredondados 10"/>
          <p:cNvSpPr/>
          <p:nvPr/>
        </p:nvSpPr>
        <p:spPr>
          <a:xfrm>
            <a:off x="1051360" y="2522363"/>
            <a:ext cx="1871663" cy="88582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u="sng" dirty="0"/>
              <a:t>WEB APP</a:t>
            </a:r>
          </a:p>
        </p:txBody>
      </p:sp>
      <p:sp>
        <p:nvSpPr>
          <p:cNvPr id="13" name="Retângulo: Cantos Arredondados 12"/>
          <p:cNvSpPr/>
          <p:nvPr/>
        </p:nvSpPr>
        <p:spPr>
          <a:xfrm>
            <a:off x="4351775" y="4336876"/>
            <a:ext cx="3300413" cy="18145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 err="1"/>
              <a:t>Facebook</a:t>
            </a:r>
            <a:endParaRPr lang="pt-BR" b="1" u="sng" dirty="0"/>
          </a:p>
        </p:txBody>
      </p:sp>
      <p:sp>
        <p:nvSpPr>
          <p:cNvPr id="14" name="Retângulo: Cantos Arredondados 13"/>
          <p:cNvSpPr/>
          <p:nvPr/>
        </p:nvSpPr>
        <p:spPr>
          <a:xfrm>
            <a:off x="5066149" y="4944714"/>
            <a:ext cx="1871663" cy="8858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u="sng" dirty="0" err="1"/>
              <a:t>Dataset</a:t>
            </a:r>
            <a:endParaRPr lang="pt-BR" b="1" u="sng" dirty="0"/>
          </a:p>
        </p:txBody>
      </p:sp>
      <p:cxnSp>
        <p:nvCxnSpPr>
          <p:cNvPr id="16" name="Conector de Seta Reta 15"/>
          <p:cNvCxnSpPr>
            <a:stCxn id="8" idx="1"/>
            <a:endCxn id="10" idx="3"/>
          </p:cNvCxnSpPr>
          <p:nvPr/>
        </p:nvCxnSpPr>
        <p:spPr>
          <a:xfrm flipH="1">
            <a:off x="3637399" y="2821782"/>
            <a:ext cx="714376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>
            <a:stCxn id="5" idx="1"/>
          </p:cNvCxnSpPr>
          <p:nvPr/>
        </p:nvCxnSpPr>
        <p:spPr>
          <a:xfrm flipH="1">
            <a:off x="7652188" y="2821782"/>
            <a:ext cx="834587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ector de Seta Reta 18"/>
          <p:cNvCxnSpPr>
            <a:stCxn id="13" idx="0"/>
            <a:endCxn id="8" idx="2"/>
          </p:cNvCxnSpPr>
          <p:nvPr/>
        </p:nvCxnSpPr>
        <p:spPr>
          <a:xfrm flipV="1">
            <a:off x="6001982" y="3729038"/>
            <a:ext cx="0" cy="6078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78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 animBg="1"/>
      <p:bldP spid="11" grpId="0" animBg="1"/>
      <p:bldP spid="13" grpId="0" animBg="1"/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trike="sngStrike" dirty="0" err="1"/>
              <a:t>Dropbox</a:t>
            </a:r>
            <a:r>
              <a:rPr lang="pt-BR" strike="sngStrike" dirty="0"/>
              <a:t>:</a:t>
            </a:r>
          </a:p>
          <a:p>
            <a:pPr lvl="1"/>
            <a:r>
              <a:rPr lang="pt-BR" strike="sngStrike" dirty="0" err="1"/>
              <a:t>https</a:t>
            </a:r>
            <a:r>
              <a:rPr lang="pt-BR" strike="sngStrike" dirty="0"/>
              <a:t>://</a:t>
            </a:r>
            <a:r>
              <a:rPr lang="pt-BR" strike="sngStrike" dirty="0" err="1"/>
              <a:t>www.dropbox.com</a:t>
            </a:r>
            <a:endParaRPr lang="pt-BR" strike="sngStrike" dirty="0"/>
          </a:p>
          <a:p>
            <a:r>
              <a:rPr lang="pt-BR" dirty="0" err="1"/>
              <a:t>Github</a:t>
            </a:r>
            <a:r>
              <a:rPr lang="pt-BR" dirty="0"/>
              <a:t>:</a:t>
            </a:r>
          </a:p>
          <a:p>
            <a:pPr lvl="1"/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endParaRPr lang="pt-BR" dirty="0"/>
          </a:p>
          <a:p>
            <a:r>
              <a:rPr lang="pt-BR" dirty="0"/>
              <a:t>Google </a:t>
            </a:r>
            <a:r>
              <a:rPr lang="pt-BR" dirty="0" err="1"/>
              <a:t>Docs</a:t>
            </a:r>
            <a:r>
              <a:rPr lang="pt-BR" dirty="0"/>
              <a:t> (</a:t>
            </a:r>
            <a:r>
              <a:rPr lang="pt-BR" dirty="0" err="1"/>
              <a:t>spreadsheets</a:t>
            </a:r>
            <a:r>
              <a:rPr lang="pt-BR" dirty="0"/>
              <a:t>):</a:t>
            </a:r>
          </a:p>
          <a:p>
            <a:pPr lvl="1"/>
            <a:r>
              <a:rPr lang="pt-BR" dirty="0">
                <a:hlinkClick r:id="rId2"/>
              </a:rPr>
              <a:t>https://docs.google.com/spreadsheets</a:t>
            </a:r>
            <a:endParaRPr lang="pt-BR" dirty="0"/>
          </a:p>
          <a:p>
            <a:r>
              <a:rPr lang="pt-BR" dirty="0"/>
              <a:t>HTML5:</a:t>
            </a:r>
          </a:p>
          <a:p>
            <a:pPr lvl="1"/>
            <a:r>
              <a:rPr lang="pt-BR" dirty="0"/>
              <a:t>Desenvolvimento;</a:t>
            </a:r>
          </a:p>
          <a:p>
            <a:r>
              <a:rPr lang="pt-BR" dirty="0" err="1"/>
              <a:t>GoogleScript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Análise de dados;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Requisitos </a:t>
            </a:r>
          </a:p>
        </p:txBody>
      </p:sp>
    </p:spTree>
    <p:extLst>
      <p:ext uri="{BB962C8B-B14F-4D97-AF65-F5344CB8AC3E}">
        <p14:creationId xmlns:p14="http://schemas.microsoft.com/office/powerpoint/2010/main" val="656007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Objetivo: </a:t>
            </a:r>
          </a:p>
          <a:p>
            <a:endParaRPr lang="pt-BR" dirty="0"/>
          </a:p>
          <a:p>
            <a:pPr marL="0" indent="0" algn="ctr">
              <a:buNone/>
            </a:pPr>
            <a:r>
              <a:rPr lang="pt-BR" i="1" dirty="0"/>
              <a:t>“anotar um </a:t>
            </a:r>
            <a:r>
              <a:rPr lang="pt-BR" i="1" dirty="0" err="1"/>
              <a:t>dataset</a:t>
            </a:r>
            <a:r>
              <a:rPr lang="pt-BR" i="1" dirty="0"/>
              <a:t> de imagens de pessoas, </a:t>
            </a:r>
            <a:br>
              <a:rPr lang="pt-BR" i="1" dirty="0"/>
            </a:br>
            <a:r>
              <a:rPr lang="pt-BR" i="1" dirty="0"/>
              <a:t>com a faixa et</a:t>
            </a:r>
            <a:r>
              <a:rPr lang="en-US" i="1" dirty="0" err="1"/>
              <a:t>ária</a:t>
            </a:r>
            <a:r>
              <a:rPr lang="en-US" i="1" dirty="0"/>
              <a:t> de </a:t>
            </a:r>
            <a:r>
              <a:rPr lang="en-US" i="1" dirty="0" err="1"/>
              <a:t>quem</a:t>
            </a:r>
            <a:r>
              <a:rPr lang="en-US" i="1" dirty="0"/>
              <a:t> </a:t>
            </a:r>
            <a:r>
              <a:rPr lang="en-US" i="1" dirty="0" err="1"/>
              <a:t>aparece</a:t>
            </a:r>
            <a:r>
              <a:rPr lang="en-US" i="1" dirty="0"/>
              <a:t> </a:t>
            </a:r>
            <a:r>
              <a:rPr lang="en-US" i="1" dirty="0" err="1"/>
              <a:t>na</a:t>
            </a:r>
            <a:r>
              <a:rPr lang="en-US" i="1" dirty="0"/>
              <a:t> </a:t>
            </a:r>
            <a:r>
              <a:rPr lang="en-US" i="1" dirty="0" err="1"/>
              <a:t>fotografia</a:t>
            </a:r>
            <a:r>
              <a:rPr lang="en-US" i="1" dirty="0"/>
              <a:t>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Case:</a:t>
            </a:r>
            <a:br>
              <a:rPr lang="pt-BR" dirty="0"/>
            </a:br>
            <a:r>
              <a:rPr lang="pt-BR" dirty="0"/>
              <a:t>Identifica</a:t>
            </a:r>
            <a:r>
              <a:rPr lang="en-US" dirty="0" err="1"/>
              <a:t>ção</a:t>
            </a:r>
            <a:r>
              <a:rPr lang="en-US" dirty="0"/>
              <a:t> de </a:t>
            </a:r>
            <a:r>
              <a:rPr lang="en-US" dirty="0" err="1"/>
              <a:t>faixa</a:t>
            </a:r>
            <a:r>
              <a:rPr lang="en-US" dirty="0"/>
              <a:t> </a:t>
            </a:r>
            <a:r>
              <a:rPr lang="en-US" dirty="0" err="1"/>
              <a:t>etária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6961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Web Browser</a:t>
            </a:r>
          </a:p>
          <a:p>
            <a:r>
              <a:rPr lang="pt-BR" dirty="0"/>
              <a:t>HTML </a:t>
            </a:r>
            <a:r>
              <a:rPr lang="pt-BR" dirty="0" smtClean="0"/>
              <a:t>5</a:t>
            </a:r>
          </a:p>
          <a:p>
            <a:r>
              <a:rPr lang="pt-BR" dirty="0" smtClean="0"/>
              <a:t>Uma Abordagem </a:t>
            </a:r>
            <a:r>
              <a:rPr lang="pt-BR" dirty="0" err="1" smtClean="0"/>
              <a:t>Serverless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Aplica</a:t>
            </a:r>
            <a:r>
              <a:rPr lang="en-US" dirty="0" err="1"/>
              <a:t>ção</a:t>
            </a:r>
            <a:endParaRPr lang="pt-BR" dirty="0"/>
          </a:p>
        </p:txBody>
      </p:sp>
      <p:sp>
        <p:nvSpPr>
          <p:cNvPr id="4" name="Retângulo: Cantos Arredondados 3"/>
          <p:cNvSpPr/>
          <p:nvPr/>
        </p:nvSpPr>
        <p:spPr>
          <a:xfrm>
            <a:off x="8891587" y="1298179"/>
            <a:ext cx="3300413" cy="181451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 err="1"/>
              <a:t>Client</a:t>
            </a:r>
            <a:endParaRPr lang="pt-BR" b="1" u="sng" dirty="0"/>
          </a:p>
        </p:txBody>
      </p:sp>
      <p:sp>
        <p:nvSpPr>
          <p:cNvPr id="5" name="Retângulo: Cantos Arredondados 4"/>
          <p:cNvSpPr/>
          <p:nvPr/>
        </p:nvSpPr>
        <p:spPr>
          <a:xfrm>
            <a:off x="9605961" y="1906017"/>
            <a:ext cx="1871663" cy="88582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u="sng" dirty="0"/>
              <a:t>Browser</a:t>
            </a:r>
          </a:p>
        </p:txBody>
      </p:sp>
    </p:spTree>
    <p:extLst>
      <p:ext uri="{BB962C8B-B14F-4D97-AF65-F5344CB8AC3E}">
        <p14:creationId xmlns:p14="http://schemas.microsoft.com/office/powerpoint/2010/main" val="162614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do Exemplo</a:t>
            </a:r>
            <a:endParaRPr lang="pt-BR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767" y="2569046"/>
            <a:ext cx="4119875" cy="3601289"/>
          </a:xfrm>
        </p:spPr>
      </p:pic>
      <p:sp>
        <p:nvSpPr>
          <p:cNvPr id="8" name="Rectangle 7"/>
          <p:cNvSpPr/>
          <p:nvPr/>
        </p:nvSpPr>
        <p:spPr>
          <a:xfrm>
            <a:off x="1315454" y="1778047"/>
            <a:ext cx="99140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err="1"/>
              <a:t>https</a:t>
            </a:r>
            <a:r>
              <a:rPr lang="pt-BR" sz="2800" dirty="0"/>
              <a:t>://</a:t>
            </a:r>
            <a:r>
              <a:rPr lang="pt-BR" sz="2800" dirty="0" err="1"/>
              <a:t>www.dropbox.com</a:t>
            </a:r>
            <a:r>
              <a:rPr lang="pt-BR" sz="2800" dirty="0"/>
              <a:t>/</a:t>
            </a:r>
            <a:r>
              <a:rPr lang="pt-BR" sz="2800" dirty="0" err="1"/>
              <a:t>s</a:t>
            </a:r>
            <a:r>
              <a:rPr lang="pt-BR" sz="2800" dirty="0"/>
              <a:t>/pmf5vd7iimqs4iy/</a:t>
            </a:r>
            <a:r>
              <a:rPr lang="pt-BR" sz="2800" dirty="0" err="1"/>
              <a:t>exemplo.zip?dl</a:t>
            </a:r>
            <a:r>
              <a:rPr lang="pt-BR" sz="2800" dirty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81881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538" y="1412875"/>
            <a:ext cx="6670925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com o </a:t>
            </a:r>
            <a:r>
              <a:rPr lang="pt-BR" dirty="0" err="1"/>
              <a:t>Usu</a:t>
            </a:r>
            <a:r>
              <a:rPr lang="en-US" dirty="0" err="1"/>
              <a:t>ário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786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com o </a:t>
            </a:r>
            <a:r>
              <a:rPr lang="pt-BR" dirty="0" err="1"/>
              <a:t>Usu</a:t>
            </a:r>
            <a:r>
              <a:rPr lang="en-US" dirty="0" err="1"/>
              <a:t>ário</a:t>
            </a:r>
            <a:endParaRPr lang="pt-B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62" y="1425754"/>
            <a:ext cx="6312713" cy="5335655"/>
          </a:xfrm>
        </p:spPr>
      </p:pic>
      <p:sp>
        <p:nvSpPr>
          <p:cNvPr id="7" name="TextBox 6"/>
          <p:cNvSpPr txBox="1"/>
          <p:nvPr/>
        </p:nvSpPr>
        <p:spPr>
          <a:xfrm>
            <a:off x="6696325" y="1622738"/>
            <a:ext cx="5100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A interface do sistema </a:t>
            </a:r>
            <a:r>
              <a:rPr lang="en-US" sz="2400" dirty="0" err="1" smtClean="0"/>
              <a:t>é</a:t>
            </a:r>
            <a:r>
              <a:rPr lang="en-US" sz="2400" dirty="0" smtClean="0"/>
              <a:t> </a:t>
            </a:r>
          </a:p>
          <a:p>
            <a:pPr algn="ctr"/>
            <a:r>
              <a:rPr lang="en-US" sz="2400" dirty="0" err="1" smtClean="0"/>
              <a:t>muito</a:t>
            </a:r>
            <a:r>
              <a:rPr lang="en-US" sz="2400" dirty="0" smtClean="0"/>
              <a:t> simples</a:t>
            </a:r>
            <a:r>
              <a:rPr lang="mr-IN" sz="2400" dirty="0" smtClean="0"/>
              <a:t>…</a:t>
            </a:r>
            <a:endParaRPr lang="en-US" sz="2400" dirty="0" smtClean="0"/>
          </a:p>
          <a:p>
            <a:pPr algn="ctr"/>
            <a:r>
              <a:rPr lang="en-US" sz="2400" dirty="0" err="1" smtClean="0"/>
              <a:t>composta</a:t>
            </a:r>
            <a:r>
              <a:rPr lang="en-US" sz="2400" dirty="0" smtClean="0"/>
              <a:t> </a:t>
            </a:r>
            <a:r>
              <a:rPr lang="en-US" sz="2400" dirty="0" err="1" smtClean="0"/>
              <a:t>apenas</a:t>
            </a:r>
            <a:r>
              <a:rPr lang="en-US" sz="2400" dirty="0" smtClean="0"/>
              <a:t> do </a:t>
            </a:r>
            <a:r>
              <a:rPr lang="en-US" sz="2400" dirty="0" err="1" smtClean="0"/>
              <a:t>formulário</a:t>
            </a:r>
            <a:endParaRPr lang="en-US" sz="2400" dirty="0"/>
          </a:p>
          <a:p>
            <a:pPr algn="ctr"/>
            <a:r>
              <a:rPr lang="en-US" sz="2400" dirty="0" smtClean="0"/>
              <a:t>para </a:t>
            </a:r>
            <a:r>
              <a:rPr lang="en-US" sz="2400" dirty="0" err="1" smtClean="0"/>
              <a:t>realizar</a:t>
            </a:r>
            <a:r>
              <a:rPr lang="en-US" sz="2400" dirty="0" smtClean="0"/>
              <a:t> o Job.</a:t>
            </a:r>
            <a:endParaRPr lang="pt-BR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61604" y="4245827"/>
            <a:ext cx="51000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Este </a:t>
            </a:r>
            <a:r>
              <a:rPr lang="en-US" sz="2400" dirty="0" err="1" smtClean="0"/>
              <a:t>mesmo</a:t>
            </a:r>
            <a:r>
              <a:rPr lang="en-US" sz="2400" dirty="0" smtClean="0"/>
              <a:t> </a:t>
            </a:r>
            <a:r>
              <a:rPr lang="en-US" sz="2400" dirty="0" err="1" smtClean="0"/>
              <a:t>formul</a:t>
            </a:r>
            <a:r>
              <a:rPr lang="en-US" sz="2400" dirty="0" err="1" smtClean="0"/>
              <a:t>ário</a:t>
            </a:r>
            <a:r>
              <a:rPr lang="en-US" sz="2400" dirty="0" smtClean="0"/>
              <a:t> </a:t>
            </a:r>
            <a:r>
              <a:rPr lang="en-US" sz="2400" dirty="0" err="1" smtClean="0"/>
              <a:t>pode</a:t>
            </a:r>
            <a:r>
              <a:rPr lang="en-US" sz="2400" dirty="0" smtClean="0"/>
              <a:t> </a:t>
            </a:r>
            <a:r>
              <a:rPr lang="en-US" sz="2400" dirty="0" err="1" smtClean="0"/>
              <a:t>ser</a:t>
            </a:r>
            <a:r>
              <a:rPr lang="en-US" sz="2400" dirty="0" smtClean="0"/>
              <a:t> </a:t>
            </a:r>
            <a:r>
              <a:rPr lang="en-US" sz="2400" dirty="0" err="1" smtClean="0"/>
              <a:t>usado</a:t>
            </a:r>
            <a:r>
              <a:rPr lang="en-US" sz="2400" dirty="0" smtClean="0"/>
              <a:t> para </a:t>
            </a:r>
            <a:r>
              <a:rPr lang="en-US" sz="2400" dirty="0" err="1" smtClean="0"/>
              <a:t>coletar</a:t>
            </a:r>
            <a:r>
              <a:rPr lang="en-US" sz="2400" dirty="0" smtClean="0"/>
              <a:t> </a:t>
            </a:r>
            <a:r>
              <a:rPr lang="en-US" sz="2400" dirty="0" err="1" smtClean="0"/>
              <a:t>colaboração</a:t>
            </a:r>
            <a:r>
              <a:rPr lang="en-US" sz="2400" dirty="0" smtClean="0"/>
              <a:t> de um </a:t>
            </a:r>
            <a:r>
              <a:rPr lang="en-US" sz="2400" dirty="0" err="1" smtClean="0"/>
              <a:t>sistema</a:t>
            </a:r>
            <a:r>
              <a:rPr lang="en-US" sz="2400" dirty="0" smtClean="0"/>
              <a:t> </a:t>
            </a:r>
            <a:r>
              <a:rPr lang="en-US" sz="2400" dirty="0" err="1" smtClean="0"/>
              <a:t>comercial</a:t>
            </a:r>
            <a:r>
              <a:rPr lang="en-US" sz="2400" dirty="0" smtClean="0"/>
              <a:t> de </a:t>
            </a:r>
            <a:r>
              <a:rPr lang="en-US" sz="2400" dirty="0" err="1" smtClean="0"/>
              <a:t>microtasks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o </a:t>
            </a:r>
            <a:r>
              <a:rPr lang="en-US" sz="2400" dirty="0" err="1" smtClean="0"/>
              <a:t>CrowdFlower</a:t>
            </a:r>
            <a:r>
              <a:rPr lang="en-US" sz="2400" dirty="0" smtClean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531765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com o </a:t>
            </a:r>
            <a:r>
              <a:rPr lang="pt-BR" dirty="0" err="1"/>
              <a:t>Usu</a:t>
            </a:r>
            <a:r>
              <a:rPr lang="en-US" dirty="0" err="1"/>
              <a:t>ário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3" y="2869969"/>
            <a:ext cx="11721041" cy="3896146"/>
          </a:xfrm>
        </p:spPr>
      </p:pic>
      <p:sp>
        <p:nvSpPr>
          <p:cNvPr id="6" name="TextBox 5"/>
          <p:cNvSpPr txBox="1"/>
          <p:nvPr/>
        </p:nvSpPr>
        <p:spPr>
          <a:xfrm>
            <a:off x="3371593" y="1545465"/>
            <a:ext cx="61822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 smtClean="0"/>
              <a:t>Repare que todos os recursos est</a:t>
            </a:r>
            <a:r>
              <a:rPr lang="en-US" sz="3200" dirty="0" err="1" smtClean="0"/>
              <a:t>ão</a:t>
            </a:r>
            <a:r>
              <a:rPr lang="en-US" sz="3200" dirty="0" smtClean="0"/>
              <a:t> </a:t>
            </a:r>
          </a:p>
          <a:p>
            <a:pPr algn="ctr"/>
            <a:r>
              <a:rPr lang="en-US" sz="3200" dirty="0" err="1" smtClean="0"/>
              <a:t>hospedados</a:t>
            </a:r>
            <a:r>
              <a:rPr lang="en-US" sz="3200" dirty="0" smtClean="0"/>
              <a:t> no </a:t>
            </a:r>
            <a:r>
              <a:rPr lang="en-US" sz="3200" dirty="0" err="1" smtClean="0"/>
              <a:t>Github</a:t>
            </a:r>
            <a:r>
              <a:rPr lang="en-US" sz="3200" dirty="0" smtClean="0"/>
              <a:t>.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182590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 com o </a:t>
            </a:r>
            <a:r>
              <a:rPr lang="pt-BR" dirty="0" err="1"/>
              <a:t>Usu</a:t>
            </a:r>
            <a:r>
              <a:rPr lang="en-US" dirty="0" err="1"/>
              <a:t>ário</a:t>
            </a:r>
            <a:endParaRPr lang="pt-B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4" y="1926879"/>
            <a:ext cx="10354644" cy="4775200"/>
          </a:xfrm>
        </p:spPr>
      </p:pic>
      <p:sp>
        <p:nvSpPr>
          <p:cNvPr id="6" name="Rounded Rectangular Callout 5"/>
          <p:cNvSpPr/>
          <p:nvPr/>
        </p:nvSpPr>
        <p:spPr>
          <a:xfrm>
            <a:off x="8409904" y="1545465"/>
            <a:ext cx="2614412" cy="1197735"/>
          </a:xfrm>
          <a:prstGeom prst="wedgeRoundRectCallout">
            <a:avLst>
              <a:gd name="adj1" fmla="val -245297"/>
              <a:gd name="adj2" fmla="val 5420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Contador,</a:t>
            </a:r>
          </a:p>
          <a:p>
            <a:pPr algn="ctr"/>
            <a:r>
              <a:rPr lang="pt-BR" dirty="0" smtClean="0"/>
              <a:t>indica quantas imagens </a:t>
            </a:r>
            <a:r>
              <a:rPr lang="pt-BR" dirty="0" err="1" smtClean="0"/>
              <a:t>j</a:t>
            </a:r>
            <a:r>
              <a:rPr lang="en-US" dirty="0" err="1" smtClean="0"/>
              <a:t>á</a:t>
            </a:r>
            <a:r>
              <a:rPr lang="en-US" dirty="0" smtClean="0"/>
              <a:t> </a:t>
            </a:r>
            <a:r>
              <a:rPr lang="en-US" dirty="0" err="1" smtClean="0"/>
              <a:t>foram</a:t>
            </a:r>
            <a:r>
              <a:rPr lang="en-US" dirty="0" smtClean="0"/>
              <a:t> </a:t>
            </a:r>
            <a:r>
              <a:rPr lang="en-US" dirty="0" err="1" smtClean="0"/>
              <a:t>anotadas</a:t>
            </a:r>
            <a:r>
              <a:rPr lang="en-US" dirty="0" smtClean="0"/>
              <a:t> no Job</a:t>
            </a:r>
            <a:endParaRPr lang="pt-BR" dirty="0"/>
          </a:p>
        </p:txBody>
      </p:sp>
      <p:sp>
        <p:nvSpPr>
          <p:cNvPr id="7" name="Rounded Rectangular Callout 6"/>
          <p:cNvSpPr/>
          <p:nvPr/>
        </p:nvSpPr>
        <p:spPr>
          <a:xfrm>
            <a:off x="9360794" y="3116744"/>
            <a:ext cx="2614412" cy="1197735"/>
          </a:xfrm>
          <a:prstGeom prst="wedgeRoundRectCallout">
            <a:avLst>
              <a:gd name="adj1" fmla="val -250716"/>
              <a:gd name="adj2" fmla="val 9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 </a:t>
            </a:r>
            <a:r>
              <a:rPr lang="en-US" dirty="0" err="1" smtClean="0"/>
              <a:t>imagens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desejamos</a:t>
            </a:r>
            <a:r>
              <a:rPr lang="en-US" dirty="0" smtClean="0"/>
              <a:t> </a:t>
            </a:r>
            <a:r>
              <a:rPr lang="en-US" dirty="0" err="1" smtClean="0"/>
              <a:t>anotar</a:t>
            </a:r>
            <a:r>
              <a:rPr lang="en-US" dirty="0" smtClean="0"/>
              <a:t> </a:t>
            </a:r>
            <a:r>
              <a:rPr lang="en-US" dirty="0" err="1" smtClean="0"/>
              <a:t>aparecem</a:t>
            </a:r>
            <a:r>
              <a:rPr lang="en-US" dirty="0" smtClean="0"/>
              <a:t> </a:t>
            </a:r>
            <a:r>
              <a:rPr lang="en-US" dirty="0" err="1" smtClean="0"/>
              <a:t>nesta</a:t>
            </a:r>
            <a:r>
              <a:rPr lang="en-US" dirty="0" smtClean="0"/>
              <a:t> DIV</a:t>
            </a:r>
            <a:endParaRPr lang="pt-BR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5792" y="4520484"/>
            <a:ext cx="1760128" cy="1081825"/>
          </a:xfrm>
          <a:prstGeom prst="wedgeRoundRectCallout">
            <a:avLst>
              <a:gd name="adj1" fmla="val 66239"/>
              <a:gd name="adj2" fmla="val 416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Bot</a:t>
            </a:r>
            <a:r>
              <a:rPr lang="en-US" dirty="0" err="1" smtClean="0"/>
              <a:t>ões</a:t>
            </a:r>
            <a:r>
              <a:rPr lang="en-US" dirty="0" smtClean="0"/>
              <a:t> com as </a:t>
            </a:r>
            <a:r>
              <a:rPr lang="en-US" dirty="0" err="1" smtClean="0"/>
              <a:t>Opções</a:t>
            </a:r>
            <a:r>
              <a:rPr lang="en-US" dirty="0" smtClean="0"/>
              <a:t> de </a:t>
            </a:r>
            <a:r>
              <a:rPr lang="en-US" dirty="0" err="1" smtClean="0"/>
              <a:t>Faixa</a:t>
            </a:r>
            <a:r>
              <a:rPr lang="en-US" dirty="0" smtClean="0"/>
              <a:t> </a:t>
            </a:r>
            <a:r>
              <a:rPr lang="en-US" dirty="0" err="1" smtClean="0"/>
              <a:t>Etária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3932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Inicializa</a:t>
            </a:r>
            <a:r>
              <a:rPr lang="en-US" dirty="0" err="1" smtClean="0"/>
              <a:t>ção</a:t>
            </a:r>
            <a:endParaRPr lang="en-US" dirty="0" smtClean="0"/>
          </a:p>
          <a:p>
            <a:pPr lvl="1"/>
            <a:r>
              <a:rPr lang="en-US" dirty="0" smtClean="0"/>
              <a:t>Gold Standard</a:t>
            </a:r>
          </a:p>
          <a:p>
            <a:pPr lvl="1"/>
            <a:r>
              <a:rPr lang="en-US" dirty="0" err="1" smtClean="0"/>
              <a:t>Imagens</a:t>
            </a:r>
            <a:endParaRPr lang="en-US" dirty="0" smtClean="0"/>
          </a:p>
          <a:p>
            <a:pPr lvl="1"/>
            <a:r>
              <a:rPr lang="en-US" dirty="0" smtClean="0"/>
              <a:t>Fingerprint</a:t>
            </a:r>
          </a:p>
          <a:p>
            <a:r>
              <a:rPr lang="en-US" dirty="0" err="1" smtClean="0"/>
              <a:t>Coletar</a:t>
            </a:r>
            <a:r>
              <a:rPr lang="en-US" dirty="0" smtClean="0"/>
              <a:t> </a:t>
            </a:r>
            <a:r>
              <a:rPr lang="en-US" dirty="0" err="1" smtClean="0"/>
              <a:t>Contribuições</a:t>
            </a:r>
            <a:endParaRPr lang="en-US" dirty="0" smtClean="0"/>
          </a:p>
          <a:p>
            <a:pPr lvl="1"/>
            <a:r>
              <a:rPr lang="en-US" dirty="0" err="1" smtClean="0"/>
              <a:t>Exibir</a:t>
            </a:r>
            <a:r>
              <a:rPr lang="en-US" dirty="0" smtClean="0"/>
              <a:t>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das 5 </a:t>
            </a:r>
            <a:r>
              <a:rPr lang="en-US" dirty="0" err="1" smtClean="0"/>
              <a:t>imagens</a:t>
            </a:r>
            <a:r>
              <a:rPr lang="en-US" dirty="0" smtClean="0"/>
              <a:t> para o </a:t>
            </a:r>
            <a:r>
              <a:rPr lang="en-US" dirty="0" err="1" smtClean="0"/>
              <a:t>usuário</a:t>
            </a:r>
            <a:endParaRPr lang="en-US" dirty="0" smtClean="0"/>
          </a:p>
          <a:p>
            <a:pPr lvl="1"/>
            <a:r>
              <a:rPr lang="en-US" dirty="0" err="1" smtClean="0"/>
              <a:t>Coletar</a:t>
            </a:r>
            <a:r>
              <a:rPr lang="en-US" dirty="0" smtClean="0"/>
              <a:t> a </a:t>
            </a:r>
            <a:r>
              <a:rPr lang="en-US" dirty="0" err="1" smtClean="0"/>
              <a:t>faixa</a:t>
            </a:r>
            <a:r>
              <a:rPr lang="en-US" dirty="0"/>
              <a:t> </a:t>
            </a:r>
            <a:r>
              <a:rPr lang="en-US" dirty="0" err="1" smtClean="0"/>
              <a:t>etária</a:t>
            </a:r>
            <a:r>
              <a:rPr lang="en-US" dirty="0" smtClean="0"/>
              <a:t> </a:t>
            </a:r>
            <a:r>
              <a:rPr lang="en-US" dirty="0" err="1" smtClean="0"/>
              <a:t>escolhida</a:t>
            </a:r>
            <a:r>
              <a:rPr lang="en-US" dirty="0" smtClean="0"/>
              <a:t> 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dela</a:t>
            </a:r>
            <a:endParaRPr lang="en-US" dirty="0" smtClean="0"/>
          </a:p>
          <a:p>
            <a:r>
              <a:rPr lang="en-US" dirty="0" err="1" smtClean="0"/>
              <a:t>Salvar</a:t>
            </a:r>
            <a:r>
              <a:rPr lang="en-US" dirty="0" smtClean="0"/>
              <a:t> </a:t>
            </a:r>
            <a:r>
              <a:rPr lang="en-US" dirty="0" err="1" smtClean="0"/>
              <a:t>Contribuições</a:t>
            </a:r>
            <a:endParaRPr lang="en-US" dirty="0" smtClean="0"/>
          </a:p>
          <a:p>
            <a:pPr lvl="1"/>
            <a:r>
              <a:rPr lang="en-US" dirty="0" err="1" smtClean="0"/>
              <a:t>Formatar</a:t>
            </a:r>
            <a:r>
              <a:rPr lang="en-US" dirty="0" smtClean="0"/>
              <a:t> </a:t>
            </a:r>
            <a:r>
              <a:rPr lang="en-US" dirty="0" err="1" smtClean="0"/>
              <a:t>requisição</a:t>
            </a:r>
            <a:endParaRPr lang="en-US" dirty="0" smtClean="0"/>
          </a:p>
          <a:p>
            <a:pPr lvl="1"/>
            <a:r>
              <a:rPr lang="en-US" dirty="0" err="1" smtClean="0"/>
              <a:t>Enviar</a:t>
            </a:r>
            <a:r>
              <a:rPr lang="en-US" dirty="0" smtClean="0"/>
              <a:t> para a </a:t>
            </a:r>
            <a:r>
              <a:rPr lang="en-US" dirty="0" err="1" smtClean="0"/>
              <a:t>camada</a:t>
            </a:r>
            <a:r>
              <a:rPr lang="en-US" dirty="0" smtClean="0"/>
              <a:t> de </a:t>
            </a:r>
            <a:r>
              <a:rPr lang="en-US" dirty="0" err="1" smtClean="0"/>
              <a:t>persistência</a:t>
            </a:r>
            <a:endParaRPr lang="en-US" dirty="0" smtClean="0"/>
          </a:p>
          <a:p>
            <a:pPr lvl="1"/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</a:t>
            </a:r>
            <a:r>
              <a:rPr lang="en-US" dirty="0" err="1" smtClean="0"/>
              <a:t>ógica</a:t>
            </a:r>
            <a:r>
              <a:rPr lang="en-US" dirty="0" smtClean="0"/>
              <a:t> da </a:t>
            </a:r>
            <a:r>
              <a:rPr lang="en-US" dirty="0" err="1" smtClean="0"/>
              <a:t>Aplicação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7150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28" b="7177"/>
          <a:stretch/>
        </p:blipFill>
        <p:spPr>
          <a:xfrm>
            <a:off x="-14019" y="1885950"/>
            <a:ext cx="12219161" cy="36433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Crowdsourcing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309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807" y="1349695"/>
            <a:ext cx="5546386" cy="421169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Inicializa</a:t>
            </a:r>
            <a:r>
              <a:rPr lang="en-US" dirty="0" err="1" smtClean="0"/>
              <a:t>ção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592" y="5821252"/>
            <a:ext cx="75184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13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741" y="1922674"/>
            <a:ext cx="9842518" cy="3769787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onLoad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6077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5736907" cy="1156253"/>
          </a:xfrm>
        </p:spPr>
        <p:txBody>
          <a:bodyPr/>
          <a:lstStyle/>
          <a:p>
            <a:r>
              <a:rPr lang="en-US" dirty="0" err="1"/>
              <a:t>Imagens</a:t>
            </a:r>
            <a:r>
              <a:rPr lang="en-US" dirty="0"/>
              <a:t> de </a:t>
            </a:r>
            <a:r>
              <a:rPr lang="en-US" dirty="0" err="1"/>
              <a:t>perfil</a:t>
            </a:r>
            <a:r>
              <a:rPr lang="en-US" dirty="0"/>
              <a:t> do Facebook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graph.facebook.com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Data </a:t>
            </a:r>
            <a:r>
              <a:rPr lang="pt-BR" dirty="0" err="1"/>
              <a:t>Source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03" y="2590800"/>
            <a:ext cx="9984257" cy="4267199"/>
          </a:xfrm>
          <a:prstGeom prst="rect">
            <a:avLst/>
          </a:prstGeom>
        </p:spPr>
      </p:pic>
      <p:sp>
        <p:nvSpPr>
          <p:cNvPr id="5" name="Retângulo: Cantos Arredondados 4"/>
          <p:cNvSpPr/>
          <p:nvPr/>
        </p:nvSpPr>
        <p:spPr>
          <a:xfrm>
            <a:off x="8891587" y="1298179"/>
            <a:ext cx="3300413" cy="181451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b="1" u="sng" dirty="0" err="1"/>
              <a:t>Facebook</a:t>
            </a:r>
            <a:endParaRPr lang="pt-BR" b="1" u="sng" dirty="0"/>
          </a:p>
        </p:txBody>
      </p:sp>
      <p:sp>
        <p:nvSpPr>
          <p:cNvPr id="6" name="Retângulo: Cantos Arredondados 5"/>
          <p:cNvSpPr/>
          <p:nvPr/>
        </p:nvSpPr>
        <p:spPr>
          <a:xfrm>
            <a:off x="9605961" y="1906017"/>
            <a:ext cx="1871663" cy="88582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u="sng" dirty="0" err="1"/>
              <a:t>Dataset</a:t>
            </a:r>
            <a:endParaRPr lang="pt-BR" b="1" u="sng" dirty="0"/>
          </a:p>
        </p:txBody>
      </p:sp>
    </p:spTree>
    <p:extLst>
      <p:ext uri="{BB962C8B-B14F-4D97-AF65-F5344CB8AC3E}">
        <p14:creationId xmlns:p14="http://schemas.microsoft.com/office/powerpoint/2010/main" val="53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8768" y="1888176"/>
            <a:ext cx="5497422" cy="611967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O Gold </a:t>
            </a:r>
            <a:r>
              <a:rPr lang="pt-BR" dirty="0" err="1"/>
              <a:t>Standad</a:t>
            </a:r>
            <a:r>
              <a:rPr lang="pt-BR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definido</a:t>
            </a:r>
            <a:r>
              <a:rPr lang="en-US" dirty="0"/>
              <a:t> </a:t>
            </a:r>
            <a:r>
              <a:rPr lang="en-US" dirty="0" err="1"/>
              <a:t>manualmente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Gold Standard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29" y="2500143"/>
            <a:ext cx="48387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55"/>
          <a:stretch/>
        </p:blipFill>
        <p:spPr>
          <a:xfrm>
            <a:off x="5316291" y="2745340"/>
            <a:ext cx="6824193" cy="2972879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118768" y="3274843"/>
            <a:ext cx="4105502" cy="61196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  </a:t>
            </a:r>
            <a:r>
              <a:rPr lang="en-US" dirty="0" err="1" smtClean="0"/>
              <a:t>inserido</a:t>
            </a:r>
            <a:r>
              <a:rPr lang="en-US" dirty="0" smtClean="0"/>
              <a:t> </a:t>
            </a:r>
            <a:r>
              <a:rPr lang="en-US" dirty="0" err="1" smtClean="0"/>
              <a:t>aleatóriamente</a:t>
            </a:r>
            <a:r>
              <a:rPr lang="en-US" dirty="0" smtClean="0"/>
              <a:t> entre as </a:t>
            </a:r>
            <a:r>
              <a:rPr lang="en-US" dirty="0" err="1" smtClean="0"/>
              <a:t>imagens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0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11854679" cy="1831167"/>
          </a:xfrm>
        </p:spPr>
        <p:txBody>
          <a:bodyPr>
            <a:normAutofit/>
          </a:bodyPr>
          <a:lstStyle/>
          <a:p>
            <a:r>
              <a:rPr lang="en-US" sz="2800" dirty="0"/>
              <a:t>Uma Fingerprint </a:t>
            </a:r>
            <a:r>
              <a:rPr lang="en-US" sz="2800" dirty="0" err="1"/>
              <a:t>é</a:t>
            </a:r>
            <a:r>
              <a:rPr lang="en-US" sz="2800" dirty="0"/>
              <a:t> </a:t>
            </a:r>
            <a:r>
              <a:rPr lang="en-US" sz="2800" dirty="0" err="1"/>
              <a:t>gerada</a:t>
            </a:r>
            <a:r>
              <a:rPr lang="en-US" sz="2800" dirty="0"/>
              <a:t> para o </a:t>
            </a:r>
            <a:r>
              <a:rPr lang="en-US" sz="2800" dirty="0" err="1"/>
              <a:t>colaborador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r>
              <a:rPr lang="en-US" sz="2800" dirty="0"/>
              <a:t>A </a:t>
            </a:r>
            <a:r>
              <a:rPr lang="en-US" sz="2800" dirty="0" err="1"/>
              <a:t>identificação</a:t>
            </a:r>
            <a:r>
              <a:rPr lang="en-US" sz="2800" dirty="0"/>
              <a:t> </a:t>
            </a:r>
            <a:r>
              <a:rPr lang="en-US" sz="2800" dirty="0" err="1"/>
              <a:t>sem</a:t>
            </a:r>
            <a:r>
              <a:rPr lang="en-US" sz="2800" dirty="0"/>
              <a:t> </a:t>
            </a:r>
            <a:r>
              <a:rPr lang="en-US" sz="2800" dirty="0" err="1"/>
              <a:t>necessidade</a:t>
            </a:r>
            <a:r>
              <a:rPr lang="en-US" sz="2800" dirty="0"/>
              <a:t> de </a:t>
            </a:r>
            <a:r>
              <a:rPr lang="en-US" sz="2800" dirty="0" err="1"/>
              <a:t>cadastro</a:t>
            </a:r>
            <a:r>
              <a:rPr lang="en-US" sz="2800" dirty="0"/>
              <a:t> </a:t>
            </a:r>
            <a:r>
              <a:rPr lang="en-US" sz="2800" dirty="0" err="1"/>
              <a:t>pode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muito</a:t>
            </a:r>
            <a:r>
              <a:rPr lang="en-US" sz="2800" dirty="0"/>
              <a:t> </a:t>
            </a:r>
            <a:r>
              <a:rPr lang="en-US" sz="2800" dirty="0" err="1"/>
              <a:t>útil</a:t>
            </a:r>
            <a:r>
              <a:rPr lang="en-US" sz="2800" dirty="0"/>
              <a:t>.</a:t>
            </a:r>
            <a:endParaRPr lang="pt-BR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effectLst/>
              </a:rPr>
              <a:t>Fingerprint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613" y="3358540"/>
            <a:ext cx="9325117" cy="212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2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221" y="1399996"/>
            <a:ext cx="6601558" cy="5000804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onClick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5012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11713301" cy="601081"/>
          </a:xfrm>
        </p:spPr>
        <p:txBody>
          <a:bodyPr/>
          <a:lstStyle/>
          <a:p>
            <a:r>
              <a:rPr lang="pt-BR" dirty="0"/>
              <a:t>Cada contribui</a:t>
            </a:r>
            <a:r>
              <a:rPr lang="en-US" dirty="0" err="1"/>
              <a:t>ção</a:t>
            </a:r>
            <a:r>
              <a:rPr lang="en-US" dirty="0"/>
              <a:t> </a:t>
            </a:r>
            <a:r>
              <a:rPr lang="en-US" dirty="0" err="1"/>
              <a:t>consiste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anotação</a:t>
            </a:r>
            <a:r>
              <a:rPr lang="en-US" dirty="0"/>
              <a:t> de 5 </a:t>
            </a:r>
            <a:r>
              <a:rPr lang="en-US" dirty="0" err="1"/>
              <a:t>imagens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Coleta da Contribui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99" y="2380343"/>
            <a:ext cx="6334739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68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9383621" cy="557538"/>
          </a:xfrm>
        </p:spPr>
        <p:txBody>
          <a:bodyPr/>
          <a:lstStyle/>
          <a:p>
            <a:r>
              <a:rPr lang="pt-BR" dirty="0"/>
              <a:t>Cada anota</a:t>
            </a:r>
            <a:r>
              <a:rPr lang="en-US" dirty="0" err="1"/>
              <a:t>ção</a:t>
            </a:r>
            <a:r>
              <a:rPr lang="en-US" dirty="0"/>
              <a:t> </a:t>
            </a:r>
            <a:r>
              <a:rPr lang="en-US" dirty="0" err="1"/>
              <a:t>gera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linha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respostas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Enviando a Contribui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9686" y="1970314"/>
            <a:ext cx="5364361" cy="47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11299507" cy="818795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Cada anota</a:t>
            </a:r>
            <a:r>
              <a:rPr lang="en-US" dirty="0" err="1"/>
              <a:t>ção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salva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requisição</a:t>
            </a:r>
            <a:r>
              <a:rPr lang="en-US" dirty="0"/>
              <a:t> HTTP</a:t>
            </a:r>
            <a:r>
              <a:rPr lang="pt-BR" dirty="0"/>
              <a:t>.</a:t>
            </a:r>
          </a:p>
          <a:p>
            <a:r>
              <a:rPr lang="pt-BR" dirty="0"/>
              <a:t>A </a:t>
            </a:r>
            <a:r>
              <a:rPr lang="pt-BR" dirty="0" err="1"/>
              <a:t>obten</a:t>
            </a:r>
            <a:r>
              <a:rPr lang="en-US" dirty="0" err="1"/>
              <a:t>ção</a:t>
            </a:r>
            <a:r>
              <a:rPr lang="en-US" dirty="0"/>
              <a:t> dos </a:t>
            </a:r>
            <a:r>
              <a:rPr lang="en-US" dirty="0" err="1"/>
              <a:t>parâmetros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explicada</a:t>
            </a:r>
            <a:r>
              <a:rPr lang="en-US" dirty="0"/>
              <a:t> a </a:t>
            </a:r>
            <a:r>
              <a:rPr lang="en-US" dirty="0" err="1"/>
              <a:t>seguir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Salvando cada Anota</a:t>
            </a:r>
            <a:r>
              <a:rPr lang="en-US" dirty="0" err="1"/>
              <a:t>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0" y="2247900"/>
            <a:ext cx="98552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0" y="1412776"/>
            <a:ext cx="10711679" cy="1352195"/>
          </a:xfrm>
        </p:spPr>
        <p:txBody>
          <a:bodyPr>
            <a:normAutofit/>
          </a:bodyPr>
          <a:lstStyle/>
          <a:p>
            <a:r>
              <a:rPr lang="pt-BR" dirty="0"/>
              <a:t>Problemas de Cross Domain</a:t>
            </a:r>
          </a:p>
          <a:p>
            <a:r>
              <a:rPr lang="pt-BR" dirty="0" err="1"/>
              <a:t>fetch</a:t>
            </a:r>
            <a:r>
              <a:rPr lang="pt-BR" dirty="0"/>
              <a:t> em vez de </a:t>
            </a:r>
            <a:r>
              <a:rPr lang="pt-BR" dirty="0" err="1"/>
              <a:t>XMLHttpRequest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mode</a:t>
            </a:r>
            <a:r>
              <a:rPr lang="pt-BR" dirty="0"/>
              <a:t>: no-</a:t>
            </a:r>
            <a:r>
              <a:rPr lang="pt-BR" dirty="0" err="1"/>
              <a:t>cors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42" y="3119055"/>
            <a:ext cx="6509658" cy="142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681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9351" y="1412776"/>
            <a:ext cx="5299602" cy="4824536"/>
          </a:xfrm>
        </p:spPr>
        <p:txBody>
          <a:bodyPr/>
          <a:lstStyle/>
          <a:p>
            <a:r>
              <a:rPr lang="pt-BR" dirty="0" err="1"/>
              <a:t>Amazon</a:t>
            </a:r>
            <a:r>
              <a:rPr lang="pt-BR" dirty="0"/>
              <a:t> </a:t>
            </a:r>
            <a:r>
              <a:rPr lang="pt-BR" dirty="0" err="1"/>
              <a:t>Mechanical</a:t>
            </a:r>
            <a:r>
              <a:rPr lang="pt-BR" dirty="0"/>
              <a:t> </a:t>
            </a:r>
            <a:r>
              <a:rPr lang="pt-BR" dirty="0" err="1" smtClean="0"/>
              <a:t>Turk</a:t>
            </a:r>
            <a:endParaRPr lang="pt-BR" dirty="0" smtClean="0"/>
          </a:p>
          <a:p>
            <a:pPr lvl="1"/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www.mturk.com</a:t>
            </a:r>
            <a:r>
              <a:rPr lang="pt-BR" dirty="0"/>
              <a:t>/</a:t>
            </a:r>
            <a:r>
              <a:rPr lang="pt-BR" dirty="0" err="1"/>
              <a:t>mturk</a:t>
            </a:r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dirty="0" err="1"/>
              <a:t>Crowd</a:t>
            </a:r>
            <a:r>
              <a:rPr lang="pt-BR" dirty="0"/>
              <a:t> </a:t>
            </a:r>
            <a:r>
              <a:rPr lang="pt-BR" dirty="0" err="1" smtClean="0"/>
              <a:t>Flower</a:t>
            </a:r>
            <a:endParaRPr lang="pt-BR" dirty="0" smtClean="0"/>
          </a:p>
          <a:p>
            <a:pPr lvl="1"/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 smtClean="0"/>
              <a:t>www.crowdflower.com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Plataformas de Gerencia de </a:t>
            </a:r>
            <a:r>
              <a:rPr lang="pt-BR" dirty="0" err="1"/>
              <a:t>Microtasks</a:t>
            </a:r>
            <a:endParaRPr lang="pt-BR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6095999" y="1412776"/>
            <a:ext cx="5870713" cy="4824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Open </a:t>
            </a:r>
            <a:r>
              <a:rPr lang="pt-BR" dirty="0" err="1"/>
              <a:t>Call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mural de </a:t>
            </a:r>
            <a:r>
              <a:rPr lang="pt-BR" dirty="0" err="1"/>
              <a:t>jobs</a:t>
            </a:r>
            <a:endParaRPr lang="pt-BR" dirty="0"/>
          </a:p>
          <a:p>
            <a:r>
              <a:rPr lang="pt-BR" dirty="0"/>
              <a:t>Editor de </a:t>
            </a:r>
            <a:r>
              <a:rPr lang="pt-BR" dirty="0" err="1"/>
              <a:t>Microtasks</a:t>
            </a:r>
            <a:endParaRPr lang="pt-BR" dirty="0"/>
          </a:p>
          <a:p>
            <a:pPr lvl="1"/>
            <a:r>
              <a:rPr lang="pt-BR" dirty="0" err="1"/>
              <a:t>formul</a:t>
            </a:r>
            <a:r>
              <a:rPr lang="en-US" dirty="0" err="1"/>
              <a:t>ários</a:t>
            </a:r>
            <a:r>
              <a:rPr lang="en-US" dirty="0"/>
              <a:t>, </a:t>
            </a:r>
            <a:r>
              <a:rPr lang="en-US" dirty="0" err="1"/>
              <a:t>redirecionamentos</a:t>
            </a:r>
            <a:endParaRPr lang="pt-BR" dirty="0"/>
          </a:p>
          <a:p>
            <a:r>
              <a:rPr lang="pt-BR" dirty="0"/>
              <a:t>Sistema de Pagamento</a:t>
            </a:r>
          </a:p>
          <a:p>
            <a:pPr lvl="1"/>
            <a:r>
              <a:rPr lang="pt-BR" dirty="0"/>
              <a:t>controle de fundos, </a:t>
            </a:r>
            <a:r>
              <a:rPr lang="pt-BR" dirty="0" err="1"/>
              <a:t>micropayment</a:t>
            </a:r>
            <a:endParaRPr lang="pt-BR" dirty="0"/>
          </a:p>
          <a:p>
            <a:r>
              <a:rPr lang="pt-BR" dirty="0"/>
              <a:t>Valida</a:t>
            </a:r>
            <a:r>
              <a:rPr lang="en-US" dirty="0" err="1"/>
              <a:t>ção</a:t>
            </a:r>
            <a:r>
              <a:rPr lang="en-US" dirty="0"/>
              <a:t> de </a:t>
            </a:r>
            <a:r>
              <a:rPr lang="en-US" dirty="0" err="1"/>
              <a:t>contribuições</a:t>
            </a:r>
            <a:endParaRPr lang="en-US" dirty="0"/>
          </a:p>
          <a:p>
            <a:pPr lvl="1"/>
            <a:r>
              <a:rPr lang="en-US" dirty="0"/>
              <a:t>gold standard, </a:t>
            </a:r>
            <a:r>
              <a:rPr lang="en-US" dirty="0" err="1"/>
              <a:t>etc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42" y="2445753"/>
            <a:ext cx="5180263" cy="8366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815" y="5012681"/>
            <a:ext cx="2038942" cy="1801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1470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Estrat</a:t>
            </a:r>
            <a:r>
              <a:rPr lang="en-US" dirty="0" err="1" smtClean="0"/>
              <a:t>égia</a:t>
            </a:r>
            <a:r>
              <a:rPr lang="en-US" dirty="0" smtClean="0"/>
              <a:t> </a:t>
            </a:r>
            <a:r>
              <a:rPr lang="pt-BR" dirty="0" err="1" smtClean="0"/>
              <a:t>Serverless</a:t>
            </a:r>
            <a:endParaRPr lang="pt-BR" dirty="0" smtClean="0"/>
          </a:p>
          <a:p>
            <a:pPr lvl="1"/>
            <a:r>
              <a:rPr lang="pt-BR" dirty="0" err="1" smtClean="0"/>
              <a:t>Github</a:t>
            </a:r>
            <a:endParaRPr lang="pt-BR" dirty="0" smtClean="0"/>
          </a:p>
          <a:p>
            <a:pPr lvl="1"/>
            <a:r>
              <a:rPr lang="pt-BR" dirty="0" err="1" smtClean="0"/>
              <a:t>Dropbox</a:t>
            </a:r>
            <a:endParaRPr lang="pt-B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WebApp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373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487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a Conta no </a:t>
            </a:r>
            <a:r>
              <a:rPr lang="pt-BR" dirty="0" err="1"/>
              <a:t>Github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632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877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Escolhendo a Modalidade da Conta</a:t>
            </a:r>
          </a:p>
        </p:txBody>
      </p:sp>
    </p:spTree>
    <p:extLst>
      <p:ext uri="{BB962C8B-B14F-4D97-AF65-F5344CB8AC3E}">
        <p14:creationId xmlns:p14="http://schemas.microsoft.com/office/powerpoint/2010/main" val="110397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211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seu Perfil</a:t>
            </a:r>
          </a:p>
        </p:txBody>
      </p:sp>
    </p:spTree>
    <p:extLst>
      <p:ext uri="{BB962C8B-B14F-4D97-AF65-F5344CB8AC3E}">
        <p14:creationId xmlns:p14="http://schemas.microsoft.com/office/powerpoint/2010/main" val="3019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639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Verifique sua Conta</a:t>
            </a:r>
          </a:p>
        </p:txBody>
      </p:sp>
    </p:spTree>
    <p:extLst>
      <p:ext uri="{BB962C8B-B14F-4D97-AF65-F5344CB8AC3E}">
        <p14:creationId xmlns:p14="http://schemas.microsoft.com/office/powerpoint/2010/main" val="177284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13" y="1643447"/>
            <a:ext cx="11712575" cy="436326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Email</a:t>
            </a:r>
            <a:r>
              <a:rPr lang="pt-BR" dirty="0"/>
              <a:t> de Verifica</a:t>
            </a:r>
            <a:r>
              <a:rPr lang="en-US" dirty="0" err="1"/>
              <a:t>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981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1" y="1300956"/>
            <a:ext cx="8891267" cy="55570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Iniciando um Projeto</a:t>
            </a:r>
          </a:p>
        </p:txBody>
      </p:sp>
    </p:spTree>
    <p:extLst>
      <p:ext uri="{BB962C8B-B14F-4D97-AF65-F5344CB8AC3E}">
        <p14:creationId xmlns:p14="http://schemas.microsoft.com/office/powerpoint/2010/main" val="2202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8" y="1300956"/>
            <a:ext cx="8891267" cy="55570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Configurando Informa</a:t>
            </a:r>
            <a:r>
              <a:rPr lang="en-US" dirty="0" err="1"/>
              <a:t>ções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871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363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para usar no Shell</a:t>
            </a:r>
          </a:p>
        </p:txBody>
      </p:sp>
    </p:spTree>
    <p:extLst>
      <p:ext uri="{BB962C8B-B14F-4D97-AF65-F5344CB8AC3E}">
        <p14:creationId xmlns:p14="http://schemas.microsoft.com/office/powerpoint/2010/main" val="102511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657" y="1300956"/>
            <a:ext cx="8891267" cy="55570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Criando o README</a:t>
            </a:r>
          </a:p>
        </p:txBody>
      </p:sp>
    </p:spTree>
    <p:extLst>
      <p:ext uri="{BB962C8B-B14F-4D97-AF65-F5344CB8AC3E}">
        <p14:creationId xmlns:p14="http://schemas.microsoft.com/office/powerpoint/2010/main" val="89818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 - Papéis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116" y="1665449"/>
            <a:ext cx="1511300" cy="2591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0" y="2294550"/>
            <a:ext cx="3088217" cy="23161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678" y="4416233"/>
            <a:ext cx="2441484" cy="24414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648393" y="2325024"/>
            <a:ext cx="151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Autor (</a:t>
            </a:r>
            <a:r>
              <a:rPr lang="pt-BR" dirty="0" err="1"/>
              <a:t>owner</a:t>
            </a:r>
            <a:r>
              <a:rPr lang="pt-BR" dirty="0"/>
              <a:t>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41027" y="1305038"/>
            <a:ext cx="286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Sistema </a:t>
            </a:r>
            <a:r>
              <a:rPr lang="pt-BR" dirty="0" smtClean="0"/>
              <a:t>Gestor de </a:t>
            </a:r>
            <a:r>
              <a:rPr lang="pt-BR" dirty="0" err="1" smtClean="0"/>
              <a:t>Microtask</a:t>
            </a:r>
            <a:endParaRPr lang="pt-BR" dirty="0"/>
          </a:p>
        </p:txBody>
      </p:sp>
      <p:sp>
        <p:nvSpPr>
          <p:cNvPr id="19" name="TextBox 18"/>
          <p:cNvSpPr txBox="1"/>
          <p:nvPr/>
        </p:nvSpPr>
        <p:spPr>
          <a:xfrm>
            <a:off x="9151951" y="4119273"/>
            <a:ext cx="219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Colaborador (</a:t>
            </a:r>
            <a:r>
              <a:rPr lang="pt-BR" dirty="0" err="1"/>
              <a:t>worker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5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791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Commit</a:t>
            </a:r>
            <a:r>
              <a:rPr lang="pt-BR" dirty="0"/>
              <a:t> &amp; </a:t>
            </a:r>
            <a:r>
              <a:rPr lang="pt-BR" dirty="0" err="1"/>
              <a:t>Push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502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356" y="1300956"/>
            <a:ext cx="8891267" cy="555704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Enviando Arquivos</a:t>
            </a:r>
          </a:p>
        </p:txBody>
      </p:sp>
    </p:spTree>
    <p:extLst>
      <p:ext uri="{BB962C8B-B14F-4D97-AF65-F5344CB8AC3E}">
        <p14:creationId xmlns:p14="http://schemas.microsoft.com/office/powerpoint/2010/main" val="1302402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955" y="1298179"/>
            <a:ext cx="8895713" cy="555982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Upload</a:t>
            </a:r>
          </a:p>
        </p:txBody>
      </p:sp>
    </p:spTree>
    <p:extLst>
      <p:ext uri="{BB962C8B-B14F-4D97-AF65-F5344CB8AC3E}">
        <p14:creationId xmlns:p14="http://schemas.microsoft.com/office/powerpoint/2010/main" val="1220460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Commit</a:t>
            </a:r>
            <a:r>
              <a:rPr lang="pt-BR" dirty="0"/>
              <a:t> &amp; </a:t>
            </a:r>
            <a:r>
              <a:rPr lang="pt-BR" dirty="0" err="1"/>
              <a:t>Push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66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Reposit</a:t>
            </a:r>
            <a:r>
              <a:rPr lang="en-US" dirty="0" err="1"/>
              <a:t>ório</a:t>
            </a:r>
            <a:r>
              <a:rPr lang="en-US" dirty="0"/>
              <a:t> </a:t>
            </a:r>
            <a:r>
              <a:rPr lang="en-US" dirty="0" err="1"/>
              <a:t>Criado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386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Habilitando a </a:t>
            </a:r>
            <a:r>
              <a:rPr lang="pt-BR" dirty="0" err="1"/>
              <a:t>P</a:t>
            </a:r>
            <a:r>
              <a:rPr lang="en-US" dirty="0" err="1"/>
              <a:t>ágina</a:t>
            </a:r>
            <a:r>
              <a:rPr lang="en-US" dirty="0"/>
              <a:t> do </a:t>
            </a:r>
            <a:r>
              <a:rPr lang="en-US" dirty="0" err="1"/>
              <a:t>Projeto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893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Escolha o Local </a:t>
            </a:r>
          </a:p>
        </p:txBody>
      </p:sp>
    </p:spTree>
    <p:extLst>
      <p:ext uri="{BB962C8B-B14F-4D97-AF65-F5344CB8AC3E}">
        <p14:creationId xmlns:p14="http://schemas.microsoft.com/office/powerpoint/2010/main" val="1166272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Salvando Configura</a:t>
            </a:r>
            <a:r>
              <a:rPr lang="en-US" dirty="0" err="1"/>
              <a:t>ções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998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Acesse pela URL</a:t>
            </a:r>
          </a:p>
        </p:txBody>
      </p:sp>
    </p:spTree>
    <p:extLst>
      <p:ext uri="{BB962C8B-B14F-4D97-AF65-F5344CB8AC3E}">
        <p14:creationId xmlns:p14="http://schemas.microsoft.com/office/powerpoint/2010/main" val="88838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470" y="1412875"/>
            <a:ext cx="7719060" cy="482441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Pronto, sistema online!</a:t>
            </a:r>
          </a:p>
        </p:txBody>
      </p:sp>
    </p:spTree>
    <p:extLst>
      <p:ext uri="{BB962C8B-B14F-4D97-AF65-F5344CB8AC3E}">
        <p14:creationId xmlns:p14="http://schemas.microsoft.com/office/powerpoint/2010/main" val="17663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6954C46-4849-44EF-95B0-C9B72822144C}" vid="{FB15201D-EA7B-4550-99AB-A7EC6BD59D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3057</TotalTime>
  <Words>2227</Words>
  <Application>Microsoft Macintosh PowerPoint</Application>
  <PresentationFormat>Widescreen</PresentationFormat>
  <Paragraphs>432</Paragraphs>
  <Slides>132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8" baseType="lpstr">
      <vt:lpstr>Calibri</vt:lpstr>
      <vt:lpstr>Calibri Light</vt:lpstr>
      <vt:lpstr>Mangal</vt:lpstr>
      <vt:lpstr>Arial</vt:lpstr>
      <vt:lpstr>Arial</vt:lpstr>
      <vt:lpstr>Tema1</vt:lpstr>
      <vt:lpstr>Crowdsourcing &amp; Multimedia:  Enhancing Multimedia Activities with the Power of Crowds </vt:lpstr>
      <vt:lpstr>Introdução</vt:lpstr>
      <vt:lpstr>Uma salada de termos</vt:lpstr>
      <vt:lpstr>Human Computation</vt:lpstr>
      <vt:lpstr>Colaboração</vt:lpstr>
      <vt:lpstr>Colaboração em Escala Massiva</vt:lpstr>
      <vt:lpstr>Crowdsourcing</vt:lpstr>
      <vt:lpstr>Plataformas de Gerencia de Microtasks</vt:lpstr>
      <vt:lpstr>Metodologia - Papéis</vt:lpstr>
      <vt:lpstr>Desafios: workers</vt:lpstr>
      <vt:lpstr>Desafios: microtasks</vt:lpstr>
      <vt:lpstr>Desafios: produto final</vt:lpstr>
      <vt:lpstr>E a mídia?</vt:lpstr>
      <vt:lpstr>Onde podemos utilizar a crowd?</vt:lpstr>
      <vt:lpstr>Tipos de Conteúdo</vt:lpstr>
      <vt:lpstr>Texto</vt:lpstr>
      <vt:lpstr>Texto</vt:lpstr>
      <vt:lpstr>Casos Específicos: Contexto Médico</vt:lpstr>
      <vt:lpstr>Extração de Termos Médicos</vt:lpstr>
      <vt:lpstr>Casos Específicos: Contexto Médico</vt:lpstr>
      <vt:lpstr>PowerPoint Presentation</vt:lpstr>
      <vt:lpstr>Casos Específicos: Análise de Texto</vt:lpstr>
      <vt:lpstr>Análise de sentimentos</vt:lpstr>
      <vt:lpstr>Casos Específicos: Análise de Texto</vt:lpstr>
      <vt:lpstr>Avaliação da simplificação</vt:lpstr>
      <vt:lpstr>Casos Específicos: Digitalização [Von Ahn et al. 2008]</vt:lpstr>
      <vt:lpstr>Casos Específicos: Tradução</vt:lpstr>
      <vt:lpstr>Imagens</vt:lpstr>
      <vt:lpstr>Imagens</vt:lpstr>
      <vt:lpstr>Casos específicos: Qualidade</vt:lpstr>
      <vt:lpstr>Casos específicos: Qualidade</vt:lpstr>
      <vt:lpstr>Casos específicos: Contexto médico</vt:lpstr>
      <vt:lpstr>Casos específicos: Contexto social</vt:lpstr>
      <vt:lpstr>Casos específicos: Anotação (https://www.artigo.org/)</vt:lpstr>
      <vt:lpstr>APETOPIA</vt:lpstr>
      <vt:lpstr>Áudio</vt:lpstr>
      <vt:lpstr>Áudio</vt:lpstr>
      <vt:lpstr>Casos específicos: Anotação/Datasets</vt:lpstr>
      <vt:lpstr>Casos específicos: Anotação/Datasets</vt:lpstr>
      <vt:lpstr>Casos específicos: Geração de áudio</vt:lpstr>
      <vt:lpstr>Casos específicos: Transcrição</vt:lpstr>
      <vt:lpstr>Casos específicos: Transcrição</vt:lpstr>
      <vt:lpstr>Vídeo</vt:lpstr>
      <vt:lpstr>Vídeo</vt:lpstr>
      <vt:lpstr>CrowdSourcing + Video (análise de 106 papers)</vt:lpstr>
      <vt:lpstr>Natureza da Colaboração</vt:lpstr>
      <vt:lpstr>Recrutamento de Usuários</vt:lpstr>
      <vt:lpstr>Número de participantes</vt:lpstr>
      <vt:lpstr>Uso da crowd</vt:lpstr>
      <vt:lpstr>Método utilizado</vt:lpstr>
      <vt:lpstr>Distribuição dos vídeos</vt:lpstr>
      <vt:lpstr>Tecnologia Utilizada</vt:lpstr>
      <vt:lpstr>Quantidade de Vídeos</vt:lpstr>
      <vt:lpstr>Granularidade dos vídeos</vt:lpstr>
      <vt:lpstr>Aplicação</vt:lpstr>
      <vt:lpstr>Exemplos</vt:lpstr>
      <vt:lpstr>Exemplos 2</vt:lpstr>
      <vt:lpstr>Exemplos 3</vt:lpstr>
      <vt:lpstr>Hands On</vt:lpstr>
      <vt:lpstr>Arquitetura</vt:lpstr>
      <vt:lpstr>Requisitos </vt:lpstr>
      <vt:lpstr>Case: Identificação de faixa etária</vt:lpstr>
      <vt:lpstr>A Aplicação</vt:lpstr>
      <vt:lpstr>Estrutura do Exemplo</vt:lpstr>
      <vt:lpstr>Interface com o Usuário</vt:lpstr>
      <vt:lpstr>Interface com o Usuário</vt:lpstr>
      <vt:lpstr>Interface com o Usuário</vt:lpstr>
      <vt:lpstr>Interface com o Usuário</vt:lpstr>
      <vt:lpstr>Lógica da Aplicação</vt:lpstr>
      <vt:lpstr>Inicialização</vt:lpstr>
      <vt:lpstr>onLoad</vt:lpstr>
      <vt:lpstr>Data Source</vt:lpstr>
      <vt:lpstr>Gold Standard</vt:lpstr>
      <vt:lpstr>Fingerprint</vt:lpstr>
      <vt:lpstr>onClick</vt:lpstr>
      <vt:lpstr>Coleta da Contribuição</vt:lpstr>
      <vt:lpstr>Enviando a Contribuição</vt:lpstr>
      <vt:lpstr>Salvando cada Anotação</vt:lpstr>
      <vt:lpstr>mode: no-cors</vt:lpstr>
      <vt:lpstr>WebApp</vt:lpstr>
      <vt:lpstr>Criando a Conta no Github</vt:lpstr>
      <vt:lpstr>Escolhendo a Modalidade da Conta</vt:lpstr>
      <vt:lpstr>Configurando seu Perfil</vt:lpstr>
      <vt:lpstr>Verifique sua Conta</vt:lpstr>
      <vt:lpstr>Email de Verificação</vt:lpstr>
      <vt:lpstr>Iniciando um Projeto</vt:lpstr>
      <vt:lpstr>Configurando Informações do Projeto</vt:lpstr>
      <vt:lpstr>Comandos para usar no Shell</vt:lpstr>
      <vt:lpstr>Criando o README</vt:lpstr>
      <vt:lpstr>Commit &amp; Push</vt:lpstr>
      <vt:lpstr>Enviando Arquivos</vt:lpstr>
      <vt:lpstr>Fazendo Upload</vt:lpstr>
      <vt:lpstr>Commit &amp; Push</vt:lpstr>
      <vt:lpstr>Repositório Criado</vt:lpstr>
      <vt:lpstr>Habilitando a Página do Projeto</vt:lpstr>
      <vt:lpstr>Escolha o Local </vt:lpstr>
      <vt:lpstr>Salvando Configurações</vt:lpstr>
      <vt:lpstr>Acesse pela URL</vt:lpstr>
      <vt:lpstr>Pronto, sistema online!</vt:lpstr>
      <vt:lpstr>Persistence</vt:lpstr>
      <vt:lpstr>Crie um novo Form no Google Docs</vt:lpstr>
      <vt:lpstr>Adicione os Campos  (que deseja coletar)</vt:lpstr>
      <vt:lpstr>Gere um Link Preenchido Automaticamente</vt:lpstr>
      <vt:lpstr>Coloque Valores de Fácil Identificação</vt:lpstr>
      <vt:lpstr>Atualize o Código com base neste Link</vt:lpstr>
      <vt:lpstr>Utilize os Valores como Referência</vt:lpstr>
      <vt:lpstr>Submeta as Alterações</vt:lpstr>
      <vt:lpstr>Teste o sistema...</vt:lpstr>
      <vt:lpstr>Verifique se está salvando…</vt:lpstr>
      <vt:lpstr>Visualize a Planilha</vt:lpstr>
      <vt:lpstr>Visualize a Planilha</vt:lpstr>
      <vt:lpstr>Crie as Abas e as Formate</vt:lpstr>
      <vt:lpstr>Pode ser útil congelar a linha inicial</vt:lpstr>
      <vt:lpstr>Não esqueça de inserir Gold Standards</vt:lpstr>
      <vt:lpstr>Aba de Resultados (que serão calculados)</vt:lpstr>
      <vt:lpstr>Aba de Gráficos (que serão gerados automaticamente)</vt:lpstr>
      <vt:lpstr>Crie os Gráficos</vt:lpstr>
      <vt:lpstr>Abra o Editor de Scripts</vt:lpstr>
      <vt:lpstr>Insira o Código do Script</vt:lpstr>
      <vt:lpstr>Resumo do Script</vt:lpstr>
      <vt:lpstr>Salve</vt:lpstr>
      <vt:lpstr>Execute</vt:lpstr>
      <vt:lpstr>Dê a Permissão</vt:lpstr>
      <vt:lpstr>Verifique o Resultado</vt:lpstr>
      <vt:lpstr>...e os Gráficos</vt:lpstr>
      <vt:lpstr>Considerações Finais</vt:lpstr>
      <vt:lpstr>Exemplos de Uso</vt:lpstr>
      <vt:lpstr>Exemplos de Uso 2</vt:lpstr>
      <vt:lpstr>Onde usar o conhecimento adquirido hoje?</vt:lpstr>
      <vt:lpstr>Vamos tentar?</vt:lpstr>
      <vt:lpstr>Planejar um experimento novo</vt:lpstr>
      <vt:lpstr>See ya!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Mendes</dc:creator>
  <cp:lastModifiedBy>Microsoft Office User</cp:lastModifiedBy>
  <cp:revision>150</cp:revision>
  <dcterms:created xsi:type="dcterms:W3CDTF">2016-10-31T11:40:56Z</dcterms:created>
  <dcterms:modified xsi:type="dcterms:W3CDTF">2016-11-08T11:02:07Z</dcterms:modified>
</cp:coreProperties>
</file>